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
  </p:notesMasterIdLst>
  <p:handoutMasterIdLst>
    <p:handoutMasterId r:id="rId4"/>
  </p:handoutMasterIdLst>
  <p:sldIdLst>
    <p:sldId id="256" r:id="rId2"/>
  </p:sldIdLst>
  <p:sldSz cx="32918400" cy="43891200"/>
  <p:notesSz cx="9601200" cy="73152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911">
          <p15:clr>
            <a:srgbClr val="A4A3A4"/>
          </p15:clr>
        </p15:guide>
      </p15:sldGuideLst>
    </p:ext>
    <p:ext uri="{2D200454-40CA-4A62-9FC3-DE9A4176ACB9}">
      <p15:notesGuideLst xmlns:p15="http://schemas.microsoft.com/office/powerpoint/2012/main">
        <p15:guide id="1" orient="horz" pos="2305">
          <p15:clr>
            <a:srgbClr val="A4A3A4"/>
          </p15:clr>
        </p15:guide>
        <p15:guide id="2" pos="30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333399"/>
    <a:srgbClr val="000099"/>
    <a:srgbClr val="FFBF0B"/>
    <a:srgbClr val="FF3300"/>
    <a:srgbClr val="FF0000"/>
    <a:srgbClr val="9F9FCF"/>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772" autoAdjust="0"/>
    <p:restoredTop sz="95303" autoAdjust="0"/>
  </p:normalViewPr>
  <p:slideViewPr>
    <p:cSldViewPr>
      <p:cViewPr>
        <p:scale>
          <a:sx n="50" d="100"/>
          <a:sy n="50" d="100"/>
        </p:scale>
        <p:origin x="-726" y="-6462"/>
      </p:cViewPr>
      <p:guideLst>
        <p:guide orient="horz" pos="13824"/>
        <p:guide pos="91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305"/>
        <p:guide pos="30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15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9" tIns="49464" rIns="98929" bIns="49464" numCol="1" anchor="t" anchorCtr="0" compatLnSpc="1">
            <a:prstTxWarp prst="textNoShape">
              <a:avLst/>
            </a:prstTxWarp>
          </a:bodyPr>
          <a:lstStyle>
            <a:lvl1pPr defTabSz="989013" eaLnBrk="0" hangingPunct="0">
              <a:defRPr sz="1300"/>
            </a:lvl1pPr>
          </a:lstStyle>
          <a:p>
            <a:pPr>
              <a:defRPr/>
            </a:pPr>
            <a:endParaRPr lang="en-US" altLang="en-US"/>
          </a:p>
        </p:txBody>
      </p:sp>
      <p:sp>
        <p:nvSpPr>
          <p:cNvPr id="11267" name="Rectangle 3"/>
          <p:cNvSpPr>
            <a:spLocks noGrp="1" noChangeArrowheads="1"/>
          </p:cNvSpPr>
          <p:nvPr>
            <p:ph type="dt" sz="quarter" idx="1"/>
          </p:nvPr>
        </p:nvSpPr>
        <p:spPr bwMode="auto">
          <a:xfrm>
            <a:off x="5438775" y="0"/>
            <a:ext cx="4160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9" tIns="49464" rIns="98929" bIns="49464" numCol="1" anchor="t" anchorCtr="0" compatLnSpc="1">
            <a:prstTxWarp prst="textNoShape">
              <a:avLst/>
            </a:prstTxWarp>
          </a:bodyPr>
          <a:lstStyle>
            <a:lvl1pPr algn="r" defTabSz="989013" eaLnBrk="0" hangingPunct="0">
              <a:defRPr sz="1300"/>
            </a:lvl1pPr>
          </a:lstStyle>
          <a:p>
            <a:pPr>
              <a:defRPr/>
            </a:pPr>
            <a:endParaRPr lang="en-US" altLang="en-US"/>
          </a:p>
        </p:txBody>
      </p:sp>
      <p:sp>
        <p:nvSpPr>
          <p:cNvPr id="11268" name="Rectangle 4"/>
          <p:cNvSpPr>
            <a:spLocks noGrp="1" noChangeArrowheads="1"/>
          </p:cNvSpPr>
          <p:nvPr>
            <p:ph type="ftr" sz="quarter" idx="2"/>
          </p:nvPr>
        </p:nvSpPr>
        <p:spPr bwMode="auto">
          <a:xfrm>
            <a:off x="0" y="6948488"/>
            <a:ext cx="41592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9" tIns="49464" rIns="98929" bIns="49464" numCol="1" anchor="b" anchorCtr="0" compatLnSpc="1">
            <a:prstTxWarp prst="textNoShape">
              <a:avLst/>
            </a:prstTxWarp>
          </a:bodyPr>
          <a:lstStyle>
            <a:lvl1pPr defTabSz="989013" eaLnBrk="0" hangingPunct="0">
              <a:defRPr sz="1300"/>
            </a:lvl1pPr>
          </a:lstStyle>
          <a:p>
            <a:pPr>
              <a:defRPr/>
            </a:pPr>
            <a:endParaRPr lang="en-US" altLang="en-US"/>
          </a:p>
        </p:txBody>
      </p:sp>
      <p:sp>
        <p:nvSpPr>
          <p:cNvPr id="11269" name="Rectangle 5"/>
          <p:cNvSpPr>
            <a:spLocks noGrp="1" noChangeArrowheads="1"/>
          </p:cNvSpPr>
          <p:nvPr>
            <p:ph type="sldNum" sz="quarter" idx="3"/>
          </p:nvPr>
        </p:nvSpPr>
        <p:spPr bwMode="auto">
          <a:xfrm>
            <a:off x="5438775"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9" tIns="49464" rIns="98929" bIns="49464" numCol="1" anchor="b" anchorCtr="0" compatLnSpc="1">
            <a:prstTxWarp prst="textNoShape">
              <a:avLst/>
            </a:prstTxWarp>
          </a:bodyPr>
          <a:lstStyle>
            <a:lvl1pPr algn="r" defTabSz="989013" eaLnBrk="0" hangingPunct="0">
              <a:defRPr sz="1300"/>
            </a:lvl1pPr>
          </a:lstStyle>
          <a:p>
            <a:pPr>
              <a:defRPr/>
            </a:pPr>
            <a:fld id="{DF0667A5-7706-4BA7-A46F-9A2557C3EB00}" type="slidenum">
              <a:rPr lang="en-US" altLang="en-US"/>
              <a:pPr>
                <a:defRPr/>
              </a:pPr>
              <a:t>‹#›</a:t>
            </a:fld>
            <a:endParaRPr lang="en-US" altLang="en-US"/>
          </a:p>
        </p:txBody>
      </p:sp>
    </p:spTree>
    <p:extLst>
      <p:ext uri="{BB962C8B-B14F-4D97-AF65-F5344CB8AC3E}">
        <p14:creationId xmlns:p14="http://schemas.microsoft.com/office/powerpoint/2010/main" val="2749335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38613"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1" tIns="49460" rIns="98921" bIns="49460" numCol="1" anchor="t" anchorCtr="0" compatLnSpc="1">
            <a:prstTxWarp prst="textNoShape">
              <a:avLst/>
            </a:prstTxWarp>
          </a:bodyPr>
          <a:lstStyle>
            <a:lvl1pPr defTabSz="989013" eaLnBrk="0" hangingPunct="0">
              <a:defRPr sz="1300"/>
            </a:lvl1pPr>
          </a:lstStyle>
          <a:p>
            <a:pPr>
              <a:defRPr/>
            </a:pPr>
            <a:endParaRPr lang="en-US" altLang="en-US"/>
          </a:p>
        </p:txBody>
      </p:sp>
      <p:sp>
        <p:nvSpPr>
          <p:cNvPr id="4099" name="Rectangle 3"/>
          <p:cNvSpPr>
            <a:spLocks noGrp="1" noChangeArrowheads="1"/>
          </p:cNvSpPr>
          <p:nvPr>
            <p:ph type="dt" idx="1"/>
          </p:nvPr>
        </p:nvSpPr>
        <p:spPr bwMode="auto">
          <a:xfrm>
            <a:off x="5446713" y="0"/>
            <a:ext cx="4138612"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1" tIns="49460" rIns="98921" bIns="49460" numCol="1" anchor="t" anchorCtr="0" compatLnSpc="1">
            <a:prstTxWarp prst="textNoShape">
              <a:avLst/>
            </a:prstTxWarp>
          </a:bodyPr>
          <a:lstStyle>
            <a:lvl1pPr algn="r" defTabSz="989013" eaLnBrk="0" hangingPunct="0">
              <a:defRPr sz="130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3751263" y="542925"/>
            <a:ext cx="2081212" cy="27749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1306513" y="3498850"/>
            <a:ext cx="6972300"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1" tIns="49460" rIns="98921" bIns="4946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6938963"/>
            <a:ext cx="4138613"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1" tIns="49460" rIns="98921" bIns="49460" numCol="1" anchor="b" anchorCtr="0" compatLnSpc="1">
            <a:prstTxWarp prst="textNoShape">
              <a:avLst/>
            </a:prstTxWarp>
          </a:bodyPr>
          <a:lstStyle>
            <a:lvl1pPr defTabSz="989013" eaLnBrk="0" hangingPunct="0">
              <a:defRPr sz="1300"/>
            </a:lvl1pPr>
          </a:lstStyle>
          <a:p>
            <a:pPr>
              <a:defRPr/>
            </a:pPr>
            <a:endParaRPr lang="en-US" altLang="en-US"/>
          </a:p>
        </p:txBody>
      </p:sp>
      <p:sp>
        <p:nvSpPr>
          <p:cNvPr id="4103" name="Rectangle 7"/>
          <p:cNvSpPr>
            <a:spLocks noGrp="1" noChangeArrowheads="1"/>
          </p:cNvSpPr>
          <p:nvPr>
            <p:ph type="sldNum" sz="quarter" idx="5"/>
          </p:nvPr>
        </p:nvSpPr>
        <p:spPr bwMode="auto">
          <a:xfrm>
            <a:off x="5446713" y="6938963"/>
            <a:ext cx="4138612"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1" tIns="49460" rIns="98921" bIns="49460" numCol="1" anchor="b" anchorCtr="0" compatLnSpc="1">
            <a:prstTxWarp prst="textNoShape">
              <a:avLst/>
            </a:prstTxWarp>
          </a:bodyPr>
          <a:lstStyle>
            <a:lvl1pPr algn="r" defTabSz="989013" eaLnBrk="0" hangingPunct="0">
              <a:defRPr sz="1300"/>
            </a:lvl1pPr>
          </a:lstStyle>
          <a:p>
            <a:pPr>
              <a:defRPr/>
            </a:pPr>
            <a:fld id="{59244F45-6689-47C4-9707-97F4DCDE0F31}" type="slidenum">
              <a:rPr lang="en-US" altLang="en-US"/>
              <a:pPr>
                <a:defRPr/>
              </a:pPr>
              <a:t>‹#›</a:t>
            </a:fld>
            <a:endParaRPr lang="en-US" altLang="en-US"/>
          </a:p>
        </p:txBody>
      </p:sp>
    </p:spTree>
    <p:extLst>
      <p:ext uri="{BB962C8B-B14F-4D97-AF65-F5344CB8AC3E}">
        <p14:creationId xmlns:p14="http://schemas.microsoft.com/office/powerpoint/2010/main" val="2212042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89013">
              <a:spcBef>
                <a:spcPct val="30000"/>
              </a:spcBef>
              <a:defRPr sz="1200">
                <a:solidFill>
                  <a:schemeClr val="tx1"/>
                </a:solidFill>
                <a:latin typeface="Times New Roman" panose="02020603050405020304" pitchFamily="18" charset="0"/>
              </a:defRPr>
            </a:lvl1pPr>
            <a:lvl2pPr marL="742950" indent="-285750" defTabSz="989013">
              <a:spcBef>
                <a:spcPct val="30000"/>
              </a:spcBef>
              <a:defRPr sz="1200">
                <a:solidFill>
                  <a:schemeClr val="tx1"/>
                </a:solidFill>
                <a:latin typeface="Times New Roman" panose="02020603050405020304" pitchFamily="18" charset="0"/>
              </a:defRPr>
            </a:lvl2pPr>
            <a:lvl3pPr marL="1143000" indent="-228600" defTabSz="989013">
              <a:spcBef>
                <a:spcPct val="30000"/>
              </a:spcBef>
              <a:defRPr sz="1200">
                <a:solidFill>
                  <a:schemeClr val="tx1"/>
                </a:solidFill>
                <a:latin typeface="Times New Roman" panose="02020603050405020304" pitchFamily="18" charset="0"/>
              </a:defRPr>
            </a:lvl3pPr>
            <a:lvl4pPr marL="1600200" indent="-228600" defTabSz="989013">
              <a:spcBef>
                <a:spcPct val="30000"/>
              </a:spcBef>
              <a:defRPr sz="1200">
                <a:solidFill>
                  <a:schemeClr val="tx1"/>
                </a:solidFill>
                <a:latin typeface="Times New Roman" panose="02020603050405020304" pitchFamily="18" charset="0"/>
              </a:defRPr>
            </a:lvl4pPr>
            <a:lvl5pPr marL="2057400" indent="-228600" defTabSz="989013">
              <a:spcBef>
                <a:spcPct val="30000"/>
              </a:spcBef>
              <a:defRPr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843DFF7-CF40-43CB-AC54-AEACBCD6499D}" type="slidenum">
              <a:rPr lang="en-US" altLang="en-US" sz="1300" smtClean="0"/>
              <a:pPr>
                <a:spcBef>
                  <a:spcPct val="0"/>
                </a:spcBef>
              </a:pPr>
              <a:t>1</a:t>
            </a:fld>
            <a:endParaRPr lang="en-US" altLang="en-US" sz="1300"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74763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13635038"/>
            <a:ext cx="27981275" cy="9407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24871363"/>
            <a:ext cx="23044150"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81BC7B5-C90D-4288-A2B1-3C7B33444268}" type="slidenum">
              <a:rPr lang="en-US" altLang="en-US"/>
              <a:pPr>
                <a:defRPr/>
              </a:pPr>
              <a:t>‹#›</a:t>
            </a:fld>
            <a:endParaRPr lang="en-US" altLang="en-US"/>
          </a:p>
        </p:txBody>
      </p:sp>
    </p:spTree>
    <p:extLst>
      <p:ext uri="{BB962C8B-B14F-4D97-AF65-F5344CB8AC3E}">
        <p14:creationId xmlns:p14="http://schemas.microsoft.com/office/powerpoint/2010/main" val="292010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479CE1-1A56-42C2-A626-A3C311B4E928}" type="slidenum">
              <a:rPr lang="en-US" altLang="en-US"/>
              <a:pPr>
                <a:defRPr/>
              </a:pPr>
              <a:t>‹#›</a:t>
            </a:fld>
            <a:endParaRPr lang="en-US" altLang="en-US"/>
          </a:p>
        </p:txBody>
      </p:sp>
    </p:spTree>
    <p:extLst>
      <p:ext uri="{BB962C8B-B14F-4D97-AF65-F5344CB8AC3E}">
        <p14:creationId xmlns:p14="http://schemas.microsoft.com/office/powerpoint/2010/main" val="1627260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1757363"/>
            <a:ext cx="7405688" cy="374507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1757363"/>
            <a:ext cx="22067837" cy="37450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305E78-595A-493D-94CC-5C1E56B79055}" type="slidenum">
              <a:rPr lang="en-US" altLang="en-US"/>
              <a:pPr>
                <a:defRPr/>
              </a:pPr>
              <a:t>‹#›</a:t>
            </a:fld>
            <a:endParaRPr lang="en-US" altLang="en-US"/>
          </a:p>
        </p:txBody>
      </p:sp>
    </p:spTree>
    <p:extLst>
      <p:ext uri="{BB962C8B-B14F-4D97-AF65-F5344CB8AC3E}">
        <p14:creationId xmlns:p14="http://schemas.microsoft.com/office/powerpoint/2010/main" val="327419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03D3B2-826B-48F7-960B-747D341E48BA}" type="slidenum">
              <a:rPr lang="en-US" altLang="en-US"/>
              <a:pPr>
                <a:defRPr/>
              </a:pPr>
              <a:t>‹#›</a:t>
            </a:fld>
            <a:endParaRPr lang="en-US" altLang="en-US"/>
          </a:p>
        </p:txBody>
      </p:sp>
    </p:spTree>
    <p:extLst>
      <p:ext uri="{BB962C8B-B14F-4D97-AF65-F5344CB8AC3E}">
        <p14:creationId xmlns:p14="http://schemas.microsoft.com/office/powerpoint/2010/main" val="296009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5"/>
            <a:ext cx="27981275" cy="8718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18602325"/>
            <a:ext cx="27981275"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19EFA3C-B730-4555-A68F-F00C373FE3EA}" type="slidenum">
              <a:rPr lang="en-US" altLang="en-US"/>
              <a:pPr>
                <a:defRPr/>
              </a:pPr>
              <a:t>‹#›</a:t>
            </a:fld>
            <a:endParaRPr lang="en-US" altLang="en-US"/>
          </a:p>
        </p:txBody>
      </p:sp>
    </p:spTree>
    <p:extLst>
      <p:ext uri="{BB962C8B-B14F-4D97-AF65-F5344CB8AC3E}">
        <p14:creationId xmlns:p14="http://schemas.microsoft.com/office/powerpoint/2010/main" val="205159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10240963"/>
            <a:ext cx="14736762" cy="28967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10240963"/>
            <a:ext cx="14736763" cy="28967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CC10590-34DE-46A5-8093-E98A74CBCB7A}" type="slidenum">
              <a:rPr lang="en-US" altLang="en-US"/>
              <a:pPr>
                <a:defRPr/>
              </a:pPr>
              <a:t>‹#›</a:t>
            </a:fld>
            <a:endParaRPr lang="en-US" altLang="en-US"/>
          </a:p>
        </p:txBody>
      </p:sp>
    </p:spTree>
    <p:extLst>
      <p:ext uri="{BB962C8B-B14F-4D97-AF65-F5344CB8AC3E}">
        <p14:creationId xmlns:p14="http://schemas.microsoft.com/office/powerpoint/2010/main" val="373390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9825038"/>
            <a:ext cx="14544675"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13919200"/>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9825038"/>
            <a:ext cx="1454943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13919200"/>
            <a:ext cx="1454943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ACAE388-2111-4C1E-BCC3-E45793CBD9D7}" type="slidenum">
              <a:rPr lang="en-US" altLang="en-US"/>
              <a:pPr>
                <a:defRPr/>
              </a:pPr>
              <a:t>‹#›</a:t>
            </a:fld>
            <a:endParaRPr lang="en-US" altLang="en-US"/>
          </a:p>
        </p:txBody>
      </p:sp>
    </p:spTree>
    <p:extLst>
      <p:ext uri="{BB962C8B-B14F-4D97-AF65-F5344CB8AC3E}">
        <p14:creationId xmlns:p14="http://schemas.microsoft.com/office/powerpoint/2010/main" val="978531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369F57C-575D-448E-BBAE-F732F42C7CF3}" type="slidenum">
              <a:rPr lang="en-US" altLang="en-US"/>
              <a:pPr>
                <a:defRPr/>
              </a:pPr>
              <a:t>‹#›</a:t>
            </a:fld>
            <a:endParaRPr lang="en-US" altLang="en-US"/>
          </a:p>
        </p:txBody>
      </p:sp>
    </p:spTree>
    <p:extLst>
      <p:ext uri="{BB962C8B-B14F-4D97-AF65-F5344CB8AC3E}">
        <p14:creationId xmlns:p14="http://schemas.microsoft.com/office/powerpoint/2010/main" val="343861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5842882-3817-4673-9F74-E73B2E1D6FAF}" type="slidenum">
              <a:rPr lang="en-US" altLang="en-US"/>
              <a:pPr>
                <a:defRPr/>
              </a:pPr>
              <a:t>‹#›</a:t>
            </a:fld>
            <a:endParaRPr lang="en-US" altLang="en-US"/>
          </a:p>
        </p:txBody>
      </p:sp>
    </p:spTree>
    <p:extLst>
      <p:ext uri="{BB962C8B-B14F-4D97-AF65-F5344CB8AC3E}">
        <p14:creationId xmlns:p14="http://schemas.microsoft.com/office/powerpoint/2010/main" val="308584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1747838"/>
            <a:ext cx="10829925" cy="74374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1747838"/>
            <a:ext cx="184023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9185275"/>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AB76937-68F8-4756-BC8E-40803E3A0573}" type="slidenum">
              <a:rPr lang="en-US" altLang="en-US"/>
              <a:pPr>
                <a:defRPr/>
              </a:pPr>
              <a:t>‹#›</a:t>
            </a:fld>
            <a:endParaRPr lang="en-US" altLang="en-US"/>
          </a:p>
        </p:txBody>
      </p:sp>
    </p:spTree>
    <p:extLst>
      <p:ext uri="{BB962C8B-B14F-4D97-AF65-F5344CB8AC3E}">
        <p14:creationId xmlns:p14="http://schemas.microsoft.com/office/powerpoint/2010/main" val="32568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30724475"/>
            <a:ext cx="19751675" cy="3625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3921125"/>
            <a:ext cx="19751675"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34350325"/>
            <a:ext cx="19751675"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82D45DB-1E6F-4B88-A06B-B2A8DB2B9691}" type="slidenum">
              <a:rPr lang="en-US" altLang="en-US"/>
              <a:pPr>
                <a:defRPr/>
              </a:pPr>
              <a:t>‹#›</a:t>
            </a:fld>
            <a:endParaRPr lang="en-US" altLang="en-US"/>
          </a:p>
        </p:txBody>
      </p:sp>
    </p:spTree>
    <p:extLst>
      <p:ext uri="{BB962C8B-B14F-4D97-AF65-F5344CB8AC3E}">
        <p14:creationId xmlns:p14="http://schemas.microsoft.com/office/powerpoint/2010/main" val="2911906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1757363"/>
            <a:ext cx="29625925"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840" tIns="219422" rIns="438840" bIns="219422"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46238" y="10240963"/>
            <a:ext cx="29625925" cy="2896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840" tIns="219422" rIns="438840" bIns="21942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2" name="Rectangle 4"/>
          <p:cNvSpPr>
            <a:spLocks noGrp="1" noChangeArrowheads="1"/>
          </p:cNvSpPr>
          <p:nvPr>
            <p:ph type="dt" sz="half" idx="2"/>
          </p:nvPr>
        </p:nvSpPr>
        <p:spPr bwMode="auto">
          <a:xfrm>
            <a:off x="1646238" y="39970075"/>
            <a:ext cx="76803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840" tIns="219422" rIns="438840" bIns="219422" numCol="1" anchor="t" anchorCtr="0" compatLnSpc="1">
            <a:prstTxWarp prst="textNoShape">
              <a:avLst/>
            </a:prstTxWarp>
          </a:bodyPr>
          <a:lstStyle>
            <a:lvl1pPr defTabSz="4389438" eaLnBrk="1" hangingPunct="1">
              <a:defRPr sz="6700">
                <a:latin typeface="+mn-lt"/>
              </a:defRPr>
            </a:lvl1pPr>
          </a:lstStyle>
          <a:p>
            <a:pPr>
              <a:defRPr/>
            </a:pPr>
            <a:endParaRPr lang="en-US" altLang="en-US"/>
          </a:p>
        </p:txBody>
      </p:sp>
      <p:sp>
        <p:nvSpPr>
          <p:cNvPr id="7173" name="Rectangle 5"/>
          <p:cNvSpPr>
            <a:spLocks noGrp="1" noChangeArrowheads="1"/>
          </p:cNvSpPr>
          <p:nvPr>
            <p:ph type="ftr" sz="quarter" idx="3"/>
          </p:nvPr>
        </p:nvSpPr>
        <p:spPr bwMode="auto">
          <a:xfrm>
            <a:off x="11247438" y="39970075"/>
            <a:ext cx="104235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840" tIns="219422" rIns="438840" bIns="219422" numCol="1" anchor="t" anchorCtr="0" compatLnSpc="1">
            <a:prstTxWarp prst="textNoShape">
              <a:avLst/>
            </a:prstTxWarp>
          </a:bodyPr>
          <a:lstStyle>
            <a:lvl1pPr algn="ctr" defTabSz="4389438" eaLnBrk="1" hangingPunct="1">
              <a:defRPr sz="6700">
                <a:latin typeface="+mn-lt"/>
              </a:defRPr>
            </a:lvl1pPr>
          </a:lstStyle>
          <a:p>
            <a:pPr>
              <a:defRPr/>
            </a:pPr>
            <a:endParaRPr lang="en-US" altLang="en-US"/>
          </a:p>
        </p:txBody>
      </p:sp>
      <p:sp>
        <p:nvSpPr>
          <p:cNvPr id="7174" name="Rectangle 6"/>
          <p:cNvSpPr>
            <a:spLocks noGrp="1" noChangeArrowheads="1"/>
          </p:cNvSpPr>
          <p:nvPr>
            <p:ph type="sldNum" sz="quarter" idx="4"/>
          </p:nvPr>
        </p:nvSpPr>
        <p:spPr bwMode="auto">
          <a:xfrm>
            <a:off x="23591838" y="39970075"/>
            <a:ext cx="76803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840" tIns="219422" rIns="438840" bIns="219422" numCol="1" anchor="t" anchorCtr="0" compatLnSpc="1">
            <a:prstTxWarp prst="textNoShape">
              <a:avLst/>
            </a:prstTxWarp>
          </a:bodyPr>
          <a:lstStyle>
            <a:lvl1pPr algn="r" defTabSz="4389438" eaLnBrk="1" hangingPunct="1">
              <a:defRPr sz="6700">
                <a:latin typeface="Arial" panose="020B0604020202020204" pitchFamily="34" charset="0"/>
              </a:defRPr>
            </a:lvl1pPr>
          </a:lstStyle>
          <a:p>
            <a:pPr>
              <a:defRPr/>
            </a:pPr>
            <a:fld id="{E48CACEA-7636-4311-B9FE-1F32C6F3A7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ext Box 146"/>
          <p:cNvSpPr txBox="1">
            <a:spLocks noChangeArrowheads="1"/>
          </p:cNvSpPr>
          <p:nvPr/>
        </p:nvSpPr>
        <p:spPr bwMode="auto">
          <a:xfrm>
            <a:off x="3505200" y="2057400"/>
            <a:ext cx="24079200" cy="138588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BF0B"/>
                  </a:outerShdw>
                </a:effectLst>
              </a14:hiddenEffects>
            </a:ext>
          </a:extLst>
        </p:spPr>
        <p:txBody>
          <a:bodyPr lIns="61162" tIns="30581" rIns="61162" bIns="30581">
            <a:spAutoFit/>
          </a:bodyPr>
          <a:lstStyle>
            <a:lvl1pPr defTabSz="609600">
              <a:spcBef>
                <a:spcPct val="20000"/>
              </a:spcBef>
              <a:buChar char="•"/>
              <a:defRPr sz="15400">
                <a:solidFill>
                  <a:schemeClr val="tx1"/>
                </a:solidFill>
                <a:latin typeface="Arial" panose="020B0604020202020204" pitchFamily="34" charset="0"/>
              </a:defRPr>
            </a:lvl1pPr>
            <a:lvl2pPr marL="742950" indent="-285750" defTabSz="609600">
              <a:spcBef>
                <a:spcPct val="20000"/>
              </a:spcBef>
              <a:buChar char="–"/>
              <a:defRPr sz="13400">
                <a:solidFill>
                  <a:schemeClr val="tx1"/>
                </a:solidFill>
                <a:latin typeface="Arial" panose="020B0604020202020204" pitchFamily="34" charset="0"/>
              </a:defRPr>
            </a:lvl2pPr>
            <a:lvl3pPr marL="1143000" indent="-228600" defTabSz="609600">
              <a:spcBef>
                <a:spcPct val="20000"/>
              </a:spcBef>
              <a:buChar char="•"/>
              <a:defRPr sz="11500">
                <a:solidFill>
                  <a:schemeClr val="tx1"/>
                </a:solidFill>
                <a:latin typeface="Arial" panose="020B0604020202020204" pitchFamily="34" charset="0"/>
              </a:defRPr>
            </a:lvl3pPr>
            <a:lvl4pPr marL="1600200" indent="-228600" defTabSz="609600">
              <a:spcBef>
                <a:spcPct val="20000"/>
              </a:spcBef>
              <a:buChar char="–"/>
              <a:defRPr sz="9600">
                <a:solidFill>
                  <a:schemeClr val="tx1"/>
                </a:solidFill>
                <a:latin typeface="Arial" panose="020B0604020202020204" pitchFamily="34" charset="0"/>
              </a:defRPr>
            </a:lvl4pPr>
            <a:lvl5pPr marL="2057400" indent="-228600" defTabSz="609600">
              <a:spcBef>
                <a:spcPct val="20000"/>
              </a:spcBef>
              <a:buChar char="»"/>
              <a:defRPr sz="9600">
                <a:solidFill>
                  <a:schemeClr val="tx1"/>
                </a:solidFill>
                <a:latin typeface="Arial" panose="020B0604020202020204" pitchFamily="34" charset="0"/>
              </a:defRPr>
            </a:lvl5pPr>
            <a:lvl6pPr marL="2514600" indent="-228600" defTabSz="609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609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609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609600"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a:spcBef>
                <a:spcPct val="0"/>
              </a:spcBef>
              <a:buFontTx/>
              <a:buNone/>
            </a:pPr>
            <a:r>
              <a:rPr lang="en-US" altLang="en-US" sz="7200" b="1"/>
              <a:t>Medical Applications of Genetic Algorithms</a:t>
            </a:r>
          </a:p>
          <a:p>
            <a:pPr algn="ctr">
              <a:spcBef>
                <a:spcPct val="0"/>
              </a:spcBef>
              <a:buFontTx/>
              <a:buNone/>
            </a:pPr>
            <a:endParaRPr lang="en-US" altLang="en-US" sz="1400" b="1"/>
          </a:p>
        </p:txBody>
      </p:sp>
      <p:sp>
        <p:nvSpPr>
          <p:cNvPr id="4099" name="Text Box 148"/>
          <p:cNvSpPr txBox="1">
            <a:spLocks noChangeArrowheads="1"/>
          </p:cNvSpPr>
          <p:nvPr/>
        </p:nvSpPr>
        <p:spPr bwMode="auto">
          <a:xfrm>
            <a:off x="20345400" y="3124200"/>
            <a:ext cx="431800"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371" tIns="107688" rIns="215371" bIns="107688">
            <a:spAutoFit/>
          </a:bodyPr>
          <a:lstStyle>
            <a:lvl1pPr defTabSz="2155825">
              <a:spcBef>
                <a:spcPct val="20000"/>
              </a:spcBef>
              <a:buChar char="•"/>
              <a:defRPr sz="15400">
                <a:solidFill>
                  <a:schemeClr val="tx1"/>
                </a:solidFill>
                <a:latin typeface="Arial" panose="020B0604020202020204" pitchFamily="34" charset="0"/>
              </a:defRPr>
            </a:lvl1pPr>
            <a:lvl2pPr marL="742950" indent="-285750" defTabSz="2155825">
              <a:spcBef>
                <a:spcPct val="20000"/>
              </a:spcBef>
              <a:buChar char="–"/>
              <a:defRPr sz="13400">
                <a:solidFill>
                  <a:schemeClr val="tx1"/>
                </a:solidFill>
                <a:latin typeface="Arial" panose="020B0604020202020204" pitchFamily="34" charset="0"/>
              </a:defRPr>
            </a:lvl2pPr>
            <a:lvl3pPr marL="1143000" indent="-228600" defTabSz="2155825">
              <a:spcBef>
                <a:spcPct val="20000"/>
              </a:spcBef>
              <a:buChar char="•"/>
              <a:defRPr sz="11500">
                <a:solidFill>
                  <a:schemeClr val="tx1"/>
                </a:solidFill>
                <a:latin typeface="Arial" panose="020B0604020202020204" pitchFamily="34" charset="0"/>
              </a:defRPr>
            </a:lvl3pPr>
            <a:lvl4pPr marL="1600200" indent="-228600" defTabSz="2155825">
              <a:spcBef>
                <a:spcPct val="20000"/>
              </a:spcBef>
              <a:buChar char="–"/>
              <a:defRPr sz="9600">
                <a:solidFill>
                  <a:schemeClr val="tx1"/>
                </a:solidFill>
                <a:latin typeface="Arial" panose="020B0604020202020204" pitchFamily="34" charset="0"/>
              </a:defRPr>
            </a:lvl4pPr>
            <a:lvl5pPr marL="2057400" indent="-228600" defTabSz="2155825">
              <a:spcBef>
                <a:spcPct val="20000"/>
              </a:spcBef>
              <a:buChar char="»"/>
              <a:defRPr sz="9600">
                <a:solidFill>
                  <a:schemeClr val="tx1"/>
                </a:solidFill>
                <a:latin typeface="Arial" panose="020B0604020202020204" pitchFamily="34" charset="0"/>
              </a:defRPr>
            </a:lvl5pPr>
            <a:lvl6pPr marL="2514600" indent="-228600" defTabSz="2155825"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2155825"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2155825"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2155825" eaLnBrk="0" fontAlgn="base" hangingPunct="0">
              <a:spcBef>
                <a:spcPct val="20000"/>
              </a:spcBef>
              <a:spcAft>
                <a:spcPct val="0"/>
              </a:spcAft>
              <a:buChar char="»"/>
              <a:defRPr sz="9600">
                <a:solidFill>
                  <a:schemeClr val="tx1"/>
                </a:solidFill>
                <a:latin typeface="Arial" panose="020B0604020202020204" pitchFamily="34" charset="0"/>
              </a:defRPr>
            </a:lvl9pPr>
          </a:lstStyle>
          <a:p>
            <a:pPr>
              <a:spcBef>
                <a:spcPct val="0"/>
              </a:spcBef>
              <a:buFontTx/>
              <a:buNone/>
            </a:pPr>
            <a:endParaRPr lang="en-US" altLang="en-US" sz="5800">
              <a:latin typeface="Times New Roman" panose="02020603050405020304" pitchFamily="18" charset="0"/>
            </a:endParaRPr>
          </a:p>
        </p:txBody>
      </p:sp>
      <p:sp>
        <p:nvSpPr>
          <p:cNvPr id="4100" name="Text Box 163"/>
          <p:cNvSpPr txBox="1">
            <a:spLocks noChangeArrowheads="1"/>
          </p:cNvSpPr>
          <p:nvPr/>
        </p:nvSpPr>
        <p:spPr bwMode="auto">
          <a:xfrm>
            <a:off x="765175" y="7404100"/>
            <a:ext cx="14401800" cy="1083371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marL="1771650" indent="-1771650" defTabSz="1200150">
              <a:spcBef>
                <a:spcPct val="20000"/>
              </a:spcBef>
              <a:buChar char="•"/>
              <a:tabLst>
                <a:tab pos="2743200" algn="l"/>
              </a:tabLst>
              <a:defRPr sz="15400">
                <a:solidFill>
                  <a:schemeClr val="tx1"/>
                </a:solidFill>
                <a:latin typeface="Arial" panose="020B0604020202020204" pitchFamily="34" charset="0"/>
              </a:defRPr>
            </a:lvl1pPr>
            <a:lvl2pPr marL="4286250" indent="-628650" defTabSz="1200150">
              <a:spcBef>
                <a:spcPct val="20000"/>
              </a:spcBef>
              <a:buChar char="–"/>
              <a:tabLst>
                <a:tab pos="2743200" algn="l"/>
              </a:tabLst>
              <a:defRPr sz="13400">
                <a:solidFill>
                  <a:schemeClr val="tx1"/>
                </a:solidFill>
                <a:latin typeface="Arial" panose="020B0604020202020204" pitchFamily="34" charset="0"/>
              </a:defRPr>
            </a:lvl2pPr>
            <a:lvl3pPr marL="4857750" indent="-457200" defTabSz="1200150">
              <a:spcBef>
                <a:spcPct val="20000"/>
              </a:spcBef>
              <a:buChar char="•"/>
              <a:tabLst>
                <a:tab pos="2743200" algn="l"/>
              </a:tabLst>
              <a:defRPr sz="11500">
                <a:solidFill>
                  <a:schemeClr val="tx1"/>
                </a:solidFill>
                <a:latin typeface="Arial" panose="020B0604020202020204" pitchFamily="34" charset="0"/>
              </a:defRPr>
            </a:lvl3pPr>
            <a:lvl4pPr marL="5429250" indent="-457200" defTabSz="1200150">
              <a:spcBef>
                <a:spcPct val="20000"/>
              </a:spcBef>
              <a:buChar char="–"/>
              <a:tabLst>
                <a:tab pos="2743200" algn="l"/>
              </a:tabLst>
              <a:defRPr sz="9600">
                <a:solidFill>
                  <a:schemeClr val="tx1"/>
                </a:solidFill>
                <a:latin typeface="Arial" panose="020B0604020202020204" pitchFamily="34" charset="0"/>
              </a:defRPr>
            </a:lvl4pPr>
            <a:lvl5pPr marL="6000750" indent="-457200" defTabSz="1200150">
              <a:spcBef>
                <a:spcPct val="20000"/>
              </a:spcBef>
              <a:buChar char="»"/>
              <a:tabLst>
                <a:tab pos="2743200" algn="l"/>
              </a:tabLst>
              <a:defRPr sz="9600">
                <a:solidFill>
                  <a:schemeClr val="tx1"/>
                </a:solidFill>
                <a:latin typeface="Arial" panose="020B0604020202020204" pitchFamily="34" charset="0"/>
              </a:defRPr>
            </a:lvl5pPr>
            <a:lvl6pPr marL="6457950" indent="-457200" defTabSz="1200150" eaLnBrk="0" fontAlgn="base" hangingPunct="0">
              <a:spcBef>
                <a:spcPct val="20000"/>
              </a:spcBef>
              <a:spcAft>
                <a:spcPct val="0"/>
              </a:spcAft>
              <a:buChar char="»"/>
              <a:tabLst>
                <a:tab pos="2743200" algn="l"/>
              </a:tabLst>
              <a:defRPr sz="9600">
                <a:solidFill>
                  <a:schemeClr val="tx1"/>
                </a:solidFill>
                <a:latin typeface="Arial" panose="020B0604020202020204" pitchFamily="34" charset="0"/>
              </a:defRPr>
            </a:lvl6pPr>
            <a:lvl7pPr marL="6915150" indent="-457200" defTabSz="1200150" eaLnBrk="0" fontAlgn="base" hangingPunct="0">
              <a:spcBef>
                <a:spcPct val="20000"/>
              </a:spcBef>
              <a:spcAft>
                <a:spcPct val="0"/>
              </a:spcAft>
              <a:buChar char="»"/>
              <a:tabLst>
                <a:tab pos="2743200" algn="l"/>
              </a:tabLst>
              <a:defRPr sz="9600">
                <a:solidFill>
                  <a:schemeClr val="tx1"/>
                </a:solidFill>
                <a:latin typeface="Arial" panose="020B0604020202020204" pitchFamily="34" charset="0"/>
              </a:defRPr>
            </a:lvl7pPr>
            <a:lvl8pPr marL="7372350" indent="-457200" defTabSz="1200150" eaLnBrk="0" fontAlgn="base" hangingPunct="0">
              <a:spcBef>
                <a:spcPct val="20000"/>
              </a:spcBef>
              <a:spcAft>
                <a:spcPct val="0"/>
              </a:spcAft>
              <a:buChar char="»"/>
              <a:tabLst>
                <a:tab pos="2743200" algn="l"/>
              </a:tabLst>
              <a:defRPr sz="9600">
                <a:solidFill>
                  <a:schemeClr val="tx1"/>
                </a:solidFill>
                <a:latin typeface="Arial" panose="020B0604020202020204" pitchFamily="34" charset="0"/>
              </a:defRPr>
            </a:lvl8pPr>
            <a:lvl9pPr marL="7829550" indent="-457200" defTabSz="1200150" eaLnBrk="0" fontAlgn="base" hangingPunct="0">
              <a:spcBef>
                <a:spcPct val="20000"/>
              </a:spcBef>
              <a:spcAft>
                <a:spcPct val="0"/>
              </a:spcAft>
              <a:buChar char="»"/>
              <a:tabLst>
                <a:tab pos="2743200" algn="l"/>
              </a:tabLst>
              <a:defRPr sz="9600">
                <a:solidFill>
                  <a:schemeClr val="tx1"/>
                </a:solidFill>
                <a:latin typeface="Arial" panose="020B0604020202020204" pitchFamily="34" charset="0"/>
              </a:defRPr>
            </a:lvl9pPr>
          </a:lstStyle>
          <a:p>
            <a:pPr>
              <a:spcBef>
                <a:spcPct val="0"/>
              </a:spcBef>
              <a:buFontTx/>
              <a:buNone/>
            </a:pPr>
            <a:r>
              <a:rPr lang="en-US" altLang="en-US" sz="4000" b="1" dirty="0">
                <a:solidFill>
                  <a:srgbClr val="00B050"/>
                </a:solidFill>
              </a:rPr>
              <a:t>Brief overview of Genetic Algorithm (GA)</a:t>
            </a:r>
          </a:p>
          <a:p>
            <a:pPr>
              <a:spcBef>
                <a:spcPct val="0"/>
              </a:spcBef>
              <a:buFontTx/>
              <a:buNone/>
            </a:pPr>
            <a:endParaRPr lang="en-US" altLang="en-US" sz="2800" dirty="0"/>
          </a:p>
          <a:p>
            <a:pPr>
              <a:lnSpc>
                <a:spcPct val="150000"/>
              </a:lnSpc>
              <a:spcBef>
                <a:spcPct val="0"/>
              </a:spcBef>
              <a:buFontTx/>
              <a:buNone/>
            </a:pPr>
            <a:r>
              <a:rPr lang="en-US" altLang="en-US" sz="2800" dirty="0" smtClean="0"/>
              <a:t>Genetic algorithms was developed by John Holland during the late 1950’s and early </a:t>
            </a:r>
          </a:p>
          <a:p>
            <a:pPr>
              <a:lnSpc>
                <a:spcPct val="150000"/>
              </a:lnSpc>
              <a:spcBef>
                <a:spcPct val="0"/>
              </a:spcBef>
              <a:buFontTx/>
              <a:buNone/>
            </a:pPr>
            <a:r>
              <a:rPr lang="en-US" altLang="en-US" sz="2800" dirty="0" smtClean="0"/>
              <a:t>1960’s. Inspired by the law of genetics, GA aims to mimic natural adaptation to find an</a:t>
            </a:r>
          </a:p>
          <a:p>
            <a:pPr>
              <a:lnSpc>
                <a:spcPct val="150000"/>
              </a:lnSpc>
              <a:spcBef>
                <a:spcPct val="0"/>
              </a:spcBef>
              <a:buFontTx/>
              <a:buNone/>
            </a:pPr>
            <a:r>
              <a:rPr lang="en-US" altLang="en-US" sz="2800" dirty="0" smtClean="0"/>
              <a:t>optimal solution.</a:t>
            </a:r>
          </a:p>
          <a:p>
            <a:pPr>
              <a:lnSpc>
                <a:spcPct val="150000"/>
              </a:lnSpc>
              <a:spcBef>
                <a:spcPct val="0"/>
              </a:spcBef>
              <a:buFontTx/>
              <a:buNone/>
            </a:pPr>
            <a:endParaRPr lang="en-US" altLang="en-US" sz="2800" dirty="0" smtClean="0"/>
          </a:p>
          <a:p>
            <a:pPr>
              <a:lnSpc>
                <a:spcPct val="150000"/>
              </a:lnSpc>
              <a:spcBef>
                <a:spcPct val="0"/>
              </a:spcBef>
              <a:buFontTx/>
              <a:buNone/>
            </a:pPr>
            <a:r>
              <a:rPr lang="en-CA" altLang="en-US" sz="2800" dirty="0" smtClean="0"/>
              <a:t>As research in this field increased, genetic algorithms migrated into the commercial </a:t>
            </a:r>
          </a:p>
          <a:p>
            <a:pPr>
              <a:lnSpc>
                <a:spcPct val="150000"/>
              </a:lnSpc>
              <a:spcBef>
                <a:spcPct val="0"/>
              </a:spcBef>
              <a:buFontTx/>
              <a:buNone/>
            </a:pPr>
            <a:r>
              <a:rPr lang="en-CA" altLang="en-US" sz="2800" dirty="0" smtClean="0"/>
              <a:t>sector, their rise fueled by the exponential growth of computing power and the</a:t>
            </a:r>
          </a:p>
          <a:p>
            <a:pPr>
              <a:lnSpc>
                <a:spcPct val="150000"/>
              </a:lnSpc>
              <a:spcBef>
                <a:spcPct val="0"/>
              </a:spcBef>
              <a:buFontTx/>
              <a:buNone/>
            </a:pPr>
            <a:r>
              <a:rPr lang="en-CA" altLang="en-US" sz="2800" dirty="0" smtClean="0"/>
              <a:t>development of the Internet.</a:t>
            </a:r>
          </a:p>
          <a:p>
            <a:pPr>
              <a:lnSpc>
                <a:spcPct val="150000"/>
              </a:lnSpc>
              <a:spcBef>
                <a:spcPct val="0"/>
              </a:spcBef>
              <a:buFontTx/>
              <a:buNone/>
            </a:pPr>
            <a:endParaRPr lang="en-CA" altLang="en-US" sz="2800" dirty="0" smtClean="0"/>
          </a:p>
          <a:p>
            <a:pPr>
              <a:lnSpc>
                <a:spcPct val="150000"/>
              </a:lnSpc>
              <a:spcBef>
                <a:spcPct val="0"/>
              </a:spcBef>
              <a:buFontTx/>
              <a:buNone/>
            </a:pPr>
            <a:r>
              <a:rPr lang="en-CA" altLang="en-US" sz="2800" dirty="0" smtClean="0"/>
              <a:t>Evolutionary computation is a thriving field, and genetic algorithms are solving problems</a:t>
            </a:r>
          </a:p>
          <a:p>
            <a:pPr>
              <a:lnSpc>
                <a:spcPct val="150000"/>
              </a:lnSpc>
              <a:spcBef>
                <a:spcPct val="0"/>
              </a:spcBef>
              <a:buFontTx/>
              <a:buNone/>
            </a:pPr>
            <a:r>
              <a:rPr lang="en-CA" altLang="en-US" sz="2800" dirty="0" smtClean="0"/>
              <a:t>of everyday interest in areas of study as diverse as stock market prediction and portfolio</a:t>
            </a:r>
          </a:p>
          <a:p>
            <a:pPr>
              <a:lnSpc>
                <a:spcPct val="150000"/>
              </a:lnSpc>
              <a:spcBef>
                <a:spcPct val="0"/>
              </a:spcBef>
              <a:buFontTx/>
              <a:buNone/>
            </a:pPr>
            <a:r>
              <a:rPr lang="en-CA" altLang="en-US" sz="2800" dirty="0" smtClean="0"/>
              <a:t>planning, aerospace engineering, microchip design, biochemistry and much more.</a:t>
            </a:r>
          </a:p>
          <a:p>
            <a:pPr>
              <a:lnSpc>
                <a:spcPct val="150000"/>
              </a:lnSpc>
              <a:spcBef>
                <a:spcPct val="0"/>
              </a:spcBef>
              <a:buFontTx/>
              <a:buNone/>
            </a:pPr>
            <a:endParaRPr lang="en-US" altLang="en-US" sz="2800" dirty="0" smtClean="0"/>
          </a:p>
          <a:p>
            <a:pPr>
              <a:lnSpc>
                <a:spcPct val="150000"/>
              </a:lnSpc>
              <a:spcBef>
                <a:spcPct val="0"/>
              </a:spcBef>
              <a:buFontTx/>
              <a:buNone/>
            </a:pPr>
            <a:r>
              <a:rPr lang="en-US" altLang="en-US" sz="2800" dirty="0" smtClean="0"/>
              <a:t>One area of interest is the medical field. GA is applied in a variety of medical disciplines</a:t>
            </a:r>
          </a:p>
          <a:p>
            <a:pPr>
              <a:lnSpc>
                <a:spcPct val="150000"/>
              </a:lnSpc>
              <a:spcBef>
                <a:spcPct val="0"/>
              </a:spcBef>
              <a:buFontTx/>
              <a:buNone/>
            </a:pPr>
            <a:r>
              <a:rPr lang="en-US" altLang="en-US" sz="2800" dirty="0" smtClean="0"/>
              <a:t>such as Radiology, Cardiology, Endocrinology, oncology, pediatrics, surgery, neurology</a:t>
            </a:r>
          </a:p>
          <a:p>
            <a:pPr>
              <a:lnSpc>
                <a:spcPct val="150000"/>
              </a:lnSpc>
              <a:spcBef>
                <a:spcPct val="0"/>
              </a:spcBef>
              <a:buFontTx/>
              <a:buNone/>
            </a:pPr>
            <a:r>
              <a:rPr lang="en-US" altLang="en-US" sz="2800" dirty="0" smtClean="0"/>
              <a:t>and many more</a:t>
            </a:r>
            <a:r>
              <a:rPr lang="en-CA" altLang="en-US" sz="2800" dirty="0"/>
              <a:t>.</a:t>
            </a:r>
            <a:endParaRPr lang="en-US" altLang="en-US" sz="2800" dirty="0" smtClean="0"/>
          </a:p>
        </p:txBody>
      </p:sp>
      <p:sp>
        <p:nvSpPr>
          <p:cNvPr id="4102" name="Rectangle 180"/>
          <p:cNvSpPr>
            <a:spLocks noChangeArrowheads="1"/>
          </p:cNvSpPr>
          <p:nvPr/>
        </p:nvSpPr>
        <p:spPr bwMode="auto">
          <a:xfrm>
            <a:off x="16629060" y="31397946"/>
            <a:ext cx="15125701" cy="4339854"/>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BF0B"/>
                  </a:outerShdw>
                </a:effectLst>
              </a14:hiddenEffects>
            </a:ext>
          </a:extLst>
        </p:spPr>
        <p:txBody>
          <a:bodyPr wrap="square" lIns="61162" tIns="30581" rIns="61162" bIns="30581">
            <a:spAutoFit/>
          </a:bodyPr>
          <a:lstStyle>
            <a:lvl1pPr marL="114300" indent="-114300" defTabSz="609600">
              <a:spcBef>
                <a:spcPct val="20000"/>
              </a:spcBef>
              <a:buChar char="•"/>
              <a:defRPr sz="15400">
                <a:solidFill>
                  <a:schemeClr val="tx1"/>
                </a:solidFill>
                <a:latin typeface="Arial" panose="020B0604020202020204" pitchFamily="34" charset="0"/>
              </a:defRPr>
            </a:lvl1pPr>
            <a:lvl2pPr marL="742950" indent="-285750" defTabSz="609600">
              <a:spcBef>
                <a:spcPct val="20000"/>
              </a:spcBef>
              <a:buChar char="–"/>
              <a:defRPr sz="13400">
                <a:solidFill>
                  <a:schemeClr val="tx1"/>
                </a:solidFill>
                <a:latin typeface="Arial" panose="020B0604020202020204" pitchFamily="34" charset="0"/>
              </a:defRPr>
            </a:lvl2pPr>
            <a:lvl3pPr marL="1143000" indent="-228600" defTabSz="609600">
              <a:spcBef>
                <a:spcPct val="20000"/>
              </a:spcBef>
              <a:buChar char="•"/>
              <a:defRPr sz="11500">
                <a:solidFill>
                  <a:schemeClr val="tx1"/>
                </a:solidFill>
                <a:latin typeface="Arial" panose="020B0604020202020204" pitchFamily="34" charset="0"/>
              </a:defRPr>
            </a:lvl3pPr>
            <a:lvl4pPr marL="1600200" indent="-228600" defTabSz="609600">
              <a:spcBef>
                <a:spcPct val="20000"/>
              </a:spcBef>
              <a:buChar char="–"/>
              <a:defRPr sz="9600">
                <a:solidFill>
                  <a:schemeClr val="tx1"/>
                </a:solidFill>
                <a:latin typeface="Arial" panose="020B0604020202020204" pitchFamily="34" charset="0"/>
              </a:defRPr>
            </a:lvl4pPr>
            <a:lvl5pPr marL="2057400" indent="-228600" defTabSz="609600">
              <a:spcBef>
                <a:spcPct val="20000"/>
              </a:spcBef>
              <a:buChar char="»"/>
              <a:defRPr sz="9600">
                <a:solidFill>
                  <a:schemeClr val="tx1"/>
                </a:solidFill>
                <a:latin typeface="Arial" panose="020B0604020202020204" pitchFamily="34" charset="0"/>
              </a:defRPr>
            </a:lvl5pPr>
            <a:lvl6pPr marL="2514600" indent="-228600" defTabSz="609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609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609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609600" eaLnBrk="0" fontAlgn="base" hangingPunct="0">
              <a:spcBef>
                <a:spcPct val="20000"/>
              </a:spcBef>
              <a:spcAft>
                <a:spcPct val="0"/>
              </a:spcAft>
              <a:buChar char="»"/>
              <a:defRPr sz="9600">
                <a:solidFill>
                  <a:schemeClr val="tx1"/>
                </a:solidFill>
                <a:latin typeface="Arial" panose="020B0604020202020204" pitchFamily="34" charset="0"/>
              </a:defRPr>
            </a:lvl9pPr>
          </a:lstStyle>
          <a:p>
            <a:pPr>
              <a:spcBef>
                <a:spcPct val="0"/>
              </a:spcBef>
              <a:buFontTx/>
              <a:buNone/>
            </a:pPr>
            <a:r>
              <a:rPr lang="en-US" altLang="en-US" sz="4000" b="1" dirty="0"/>
              <a:t>Conclusion</a:t>
            </a:r>
            <a:r>
              <a:rPr lang="en-US" altLang="en-US" sz="4800" b="1" dirty="0"/>
              <a:t> </a:t>
            </a:r>
          </a:p>
          <a:p>
            <a:pPr>
              <a:spcBef>
                <a:spcPct val="0"/>
              </a:spcBef>
              <a:buFontTx/>
              <a:buNone/>
            </a:pPr>
            <a:endParaRPr lang="en-US" altLang="en-US" sz="2000" dirty="0" smtClean="0"/>
          </a:p>
          <a:p>
            <a:pPr>
              <a:lnSpc>
                <a:spcPct val="150000"/>
              </a:lnSpc>
              <a:spcBef>
                <a:spcPct val="0"/>
              </a:spcBef>
              <a:buFontTx/>
              <a:buNone/>
            </a:pPr>
            <a:r>
              <a:rPr lang="en-US" altLang="en-US" sz="2800" dirty="0" smtClean="0"/>
              <a:t>GA has a broad range of applications, especially in the medical field that can greatly improve the accuracy and be faster than traditional methods. The GA must have high sensitivity and specificity to be useful in medical diagnostics. If the GA has too many false positives then patients would suffer from costly and invasive follow up tests and waste the time of the medical staff.</a:t>
            </a:r>
            <a:endParaRPr lang="en-US" altLang="en-US" sz="2800" dirty="0"/>
          </a:p>
        </p:txBody>
      </p:sp>
      <p:sp>
        <p:nvSpPr>
          <p:cNvPr id="4103" name="Text Box 185"/>
          <p:cNvSpPr txBox="1">
            <a:spLocks noChangeArrowheads="1"/>
          </p:cNvSpPr>
          <p:nvPr/>
        </p:nvSpPr>
        <p:spPr bwMode="auto">
          <a:xfrm>
            <a:off x="764863" y="26593800"/>
            <a:ext cx="14402112" cy="5755402"/>
          </a:xfrm>
          <a:prstGeom prst="rect">
            <a:avLst/>
          </a:prstGeom>
          <a:solidFill>
            <a:schemeClr val="bg1"/>
          </a:solidFill>
          <a:ln>
            <a:noFill/>
          </a:ln>
          <a:effectLst/>
          <a:extLst>
            <a:ext uri="{91240B29-F687-4F45-9708-019B960494DF}">
              <a14:hiddenLine xmlns:a14="http://schemas.microsoft.com/office/drawing/2010/main" w="57150" cmpd="thinThick"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0" rIns="91426" bIns="45710">
            <a:spAutoFit/>
          </a:bodyPr>
          <a:lstStyle>
            <a:lvl1pPr marL="457200" indent="-457200">
              <a:spcBef>
                <a:spcPct val="20000"/>
              </a:spcBef>
              <a:buChar char="•"/>
              <a:defRPr sz="15400">
                <a:solidFill>
                  <a:schemeClr val="tx1"/>
                </a:solidFill>
                <a:latin typeface="Arial" panose="020B0604020202020204" pitchFamily="34" charset="0"/>
              </a:defRPr>
            </a:lvl1pPr>
            <a:lvl2pPr marL="3200400" indent="-457200">
              <a:spcBef>
                <a:spcPct val="20000"/>
              </a:spcBef>
              <a:buChar char="–"/>
              <a:defRPr sz="13400">
                <a:solidFill>
                  <a:schemeClr val="tx1"/>
                </a:solidFill>
                <a:latin typeface="Arial" panose="020B0604020202020204" pitchFamily="34" charset="0"/>
              </a:defRPr>
            </a:lvl2pPr>
            <a:lvl3pPr marL="3771900" indent="-457200">
              <a:spcBef>
                <a:spcPct val="20000"/>
              </a:spcBef>
              <a:buChar char="•"/>
              <a:defRPr sz="11500">
                <a:solidFill>
                  <a:schemeClr val="tx1"/>
                </a:solidFill>
                <a:latin typeface="Arial" panose="020B0604020202020204" pitchFamily="34" charset="0"/>
              </a:defRPr>
            </a:lvl3pPr>
            <a:lvl4pPr marL="3886200" indent="-457200">
              <a:spcBef>
                <a:spcPct val="20000"/>
              </a:spcBef>
              <a:buChar char="–"/>
              <a:defRPr sz="9600">
                <a:solidFill>
                  <a:schemeClr val="tx1"/>
                </a:solidFill>
                <a:latin typeface="Arial" panose="020B0604020202020204" pitchFamily="34" charset="0"/>
              </a:defRPr>
            </a:lvl4pPr>
            <a:lvl5pPr marL="4000500" indent="-457200">
              <a:spcBef>
                <a:spcPct val="20000"/>
              </a:spcBef>
              <a:buChar char="»"/>
              <a:defRPr sz="9600">
                <a:solidFill>
                  <a:schemeClr val="tx1"/>
                </a:solidFill>
                <a:latin typeface="Arial" panose="020B0604020202020204" pitchFamily="34" charset="0"/>
              </a:defRPr>
            </a:lvl5pPr>
            <a:lvl6pPr marL="4457700" indent="-457200" eaLnBrk="0" fontAlgn="base" hangingPunct="0">
              <a:spcBef>
                <a:spcPct val="20000"/>
              </a:spcBef>
              <a:spcAft>
                <a:spcPct val="0"/>
              </a:spcAft>
              <a:buChar char="»"/>
              <a:defRPr sz="9600">
                <a:solidFill>
                  <a:schemeClr val="tx1"/>
                </a:solidFill>
                <a:latin typeface="Arial" panose="020B0604020202020204" pitchFamily="34" charset="0"/>
              </a:defRPr>
            </a:lvl6pPr>
            <a:lvl7pPr marL="4914900" indent="-457200" eaLnBrk="0" fontAlgn="base" hangingPunct="0">
              <a:spcBef>
                <a:spcPct val="20000"/>
              </a:spcBef>
              <a:spcAft>
                <a:spcPct val="0"/>
              </a:spcAft>
              <a:buChar char="»"/>
              <a:defRPr sz="9600">
                <a:solidFill>
                  <a:schemeClr val="tx1"/>
                </a:solidFill>
                <a:latin typeface="Arial" panose="020B0604020202020204" pitchFamily="34" charset="0"/>
              </a:defRPr>
            </a:lvl7pPr>
            <a:lvl8pPr marL="5372100" indent="-457200" eaLnBrk="0" fontAlgn="base" hangingPunct="0">
              <a:spcBef>
                <a:spcPct val="20000"/>
              </a:spcBef>
              <a:spcAft>
                <a:spcPct val="0"/>
              </a:spcAft>
              <a:buChar char="»"/>
              <a:defRPr sz="9600">
                <a:solidFill>
                  <a:schemeClr val="tx1"/>
                </a:solidFill>
                <a:latin typeface="Arial" panose="020B0604020202020204" pitchFamily="34" charset="0"/>
              </a:defRPr>
            </a:lvl8pPr>
            <a:lvl9pPr marL="5829300" indent="-457200"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r>
              <a:rPr lang="en-US" altLang="en-US" sz="4000" b="1" dirty="0" smtClean="0">
                <a:solidFill>
                  <a:srgbClr val="00B0F0"/>
                </a:solidFill>
              </a:rPr>
              <a:t>GA in Radiology</a:t>
            </a:r>
            <a:endParaRPr lang="en-US" altLang="en-US" sz="4000" b="1" dirty="0">
              <a:solidFill>
                <a:srgbClr val="00B0F0"/>
              </a:solidFill>
            </a:endParaRPr>
          </a:p>
          <a:p>
            <a:pPr eaLnBrk="1" hangingPunct="1">
              <a:spcBef>
                <a:spcPct val="0"/>
              </a:spcBef>
              <a:buFontTx/>
              <a:buNone/>
            </a:pPr>
            <a:endParaRPr lang="en-US" altLang="en-US" sz="2000" b="1" dirty="0"/>
          </a:p>
          <a:p>
            <a:pPr marL="0" indent="0" eaLnBrk="1" hangingPunct="1">
              <a:lnSpc>
                <a:spcPct val="200000"/>
              </a:lnSpc>
              <a:spcBef>
                <a:spcPct val="0"/>
              </a:spcBef>
              <a:buNone/>
            </a:pPr>
            <a:r>
              <a:rPr lang="en-US" altLang="en-US" sz="2800" dirty="0" smtClean="0"/>
              <a:t>Images need to be analyzed and interpreted by radiologists who need to be fast and accurate in their diagnosis. Computer-aided detection (CAD) and diagnosis can greatly assist radiologists in this </a:t>
            </a:r>
            <a:r>
              <a:rPr lang="en-US" altLang="en-US" sz="2800" dirty="0" err="1" smtClean="0"/>
              <a:t>endeavour</a:t>
            </a:r>
            <a:r>
              <a:rPr lang="en-US" altLang="en-US" sz="2800" dirty="0" smtClean="0"/>
              <a:t>.  One particular application is in analyzing imagery from mammograms and in one study it allowed detection of suspicious areas with 95% sensitivity.</a:t>
            </a:r>
            <a:endParaRPr lang="en-US" altLang="en-US" sz="2800" dirty="0"/>
          </a:p>
          <a:p>
            <a:pPr marL="0" indent="0" eaLnBrk="1" hangingPunct="1">
              <a:spcBef>
                <a:spcPct val="0"/>
              </a:spcBef>
              <a:buNone/>
            </a:pPr>
            <a:endParaRPr lang="en-US" altLang="en-US" sz="2800" dirty="0" smtClean="0"/>
          </a:p>
        </p:txBody>
      </p:sp>
      <p:sp>
        <p:nvSpPr>
          <p:cNvPr id="4109" name="Rectangle 1436"/>
          <p:cNvSpPr>
            <a:spLocks noChangeArrowheads="1"/>
          </p:cNvSpPr>
          <p:nvPr/>
        </p:nvSpPr>
        <p:spPr bwMode="auto">
          <a:xfrm>
            <a:off x="0" y="21370925"/>
            <a:ext cx="1371600" cy="0"/>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70" tIns="30584" rIns="61170" bIns="30584">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endParaRPr>
          </a:p>
        </p:txBody>
      </p:sp>
      <p:sp>
        <p:nvSpPr>
          <p:cNvPr id="4128" name="Rectangle 1514"/>
          <p:cNvSpPr>
            <a:spLocks noChangeArrowheads="1"/>
          </p:cNvSpPr>
          <p:nvPr/>
        </p:nvSpPr>
        <p:spPr bwMode="auto">
          <a:xfrm>
            <a:off x="609600" y="22418675"/>
            <a:ext cx="123825" cy="425450"/>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70" tIns="30584" rIns="61170" bIns="30584" anchor="ctr">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4129" name="Rectangle 1534"/>
          <p:cNvSpPr>
            <a:spLocks noChangeArrowheads="1"/>
          </p:cNvSpPr>
          <p:nvPr/>
        </p:nvSpPr>
        <p:spPr bwMode="auto">
          <a:xfrm>
            <a:off x="176212" y="19126201"/>
            <a:ext cx="32918400" cy="0"/>
          </a:xfrm>
          <a:prstGeom prst="rect">
            <a:avLst/>
          </a:prstGeom>
          <a:noFill/>
          <a:ln>
            <a:solidFill>
              <a:schemeClr val="tx1"/>
            </a:solidFill>
          </a:ln>
          <a:effectLst/>
        </p:spPr>
        <p:txBody>
          <a:bodyPr wrap="none" lIns="61170" tIns="30584" rIns="61170" bIns="30584" anchor="ctr">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4130" name="Rectangle 1535"/>
          <p:cNvSpPr>
            <a:spLocks noChangeArrowheads="1"/>
          </p:cNvSpPr>
          <p:nvPr/>
        </p:nvSpPr>
        <p:spPr bwMode="auto">
          <a:xfrm>
            <a:off x="0" y="21372513"/>
            <a:ext cx="1371600" cy="0"/>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70" tIns="30584" rIns="61170" bIns="30584">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endParaRPr>
          </a:p>
        </p:txBody>
      </p:sp>
      <p:sp>
        <p:nvSpPr>
          <p:cNvPr id="4132" name="Rectangle 1671"/>
          <p:cNvSpPr>
            <a:spLocks noChangeArrowheads="1"/>
          </p:cNvSpPr>
          <p:nvPr/>
        </p:nvSpPr>
        <p:spPr bwMode="auto">
          <a:xfrm>
            <a:off x="0" y="21064538"/>
            <a:ext cx="1371600" cy="0"/>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70" tIns="30584" rIns="61170" bIns="30584">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endParaRPr>
          </a:p>
        </p:txBody>
      </p:sp>
      <p:sp>
        <p:nvSpPr>
          <p:cNvPr id="4155" name="Rectangle 1749"/>
          <p:cNvSpPr>
            <a:spLocks noChangeArrowheads="1"/>
          </p:cNvSpPr>
          <p:nvPr/>
        </p:nvSpPr>
        <p:spPr bwMode="auto">
          <a:xfrm>
            <a:off x="0" y="22218650"/>
            <a:ext cx="352425" cy="608013"/>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70" tIns="30584" rIns="61170" bIns="30584" anchor="ctr">
            <a:spAutoFit/>
          </a:bodyPr>
          <a:lstStyle>
            <a:lvl1pPr>
              <a:spcBef>
                <a:spcPct val="20000"/>
              </a:spcBef>
              <a:buChar char="•"/>
              <a:tabLst>
                <a:tab pos="228600" algn="l"/>
              </a:tabLst>
              <a:defRPr sz="15400">
                <a:solidFill>
                  <a:schemeClr val="tx1"/>
                </a:solidFill>
                <a:latin typeface="Arial" panose="020B0604020202020204" pitchFamily="34" charset="0"/>
              </a:defRPr>
            </a:lvl1pPr>
            <a:lvl2pPr marL="742950" indent="-285750">
              <a:spcBef>
                <a:spcPct val="20000"/>
              </a:spcBef>
              <a:buChar char="–"/>
              <a:tabLst>
                <a:tab pos="228600" algn="l"/>
              </a:tabLst>
              <a:defRPr sz="13400">
                <a:solidFill>
                  <a:schemeClr val="tx1"/>
                </a:solidFill>
                <a:latin typeface="Arial" panose="020B0604020202020204" pitchFamily="34" charset="0"/>
              </a:defRPr>
            </a:lvl2pPr>
            <a:lvl3pPr marL="1143000" indent="-228600">
              <a:spcBef>
                <a:spcPct val="20000"/>
              </a:spcBef>
              <a:buChar char="•"/>
              <a:tabLst>
                <a:tab pos="228600" algn="l"/>
              </a:tabLst>
              <a:defRPr sz="11500">
                <a:solidFill>
                  <a:schemeClr val="tx1"/>
                </a:solidFill>
                <a:latin typeface="Arial" panose="020B0604020202020204" pitchFamily="34" charset="0"/>
              </a:defRPr>
            </a:lvl3pPr>
            <a:lvl4pPr marL="1600200" indent="-228600">
              <a:spcBef>
                <a:spcPct val="20000"/>
              </a:spcBef>
              <a:buChar char="–"/>
              <a:tabLst>
                <a:tab pos="228600" algn="l"/>
              </a:tabLst>
              <a:defRPr sz="9600">
                <a:solidFill>
                  <a:schemeClr val="tx1"/>
                </a:solidFill>
                <a:latin typeface="Arial" panose="020B0604020202020204" pitchFamily="34" charset="0"/>
              </a:defRPr>
            </a:lvl4pPr>
            <a:lvl5pPr marL="2057400" indent="-228600">
              <a:spcBef>
                <a:spcPct val="20000"/>
              </a:spcBef>
              <a:buChar char="»"/>
              <a:tabLst>
                <a:tab pos="228600" algn="l"/>
              </a:tabLst>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9600">
                <a:solidFill>
                  <a:schemeClr val="tx1"/>
                </a:solidFill>
                <a:latin typeface="Arial" panose="020B0604020202020204" pitchFamily="34" charset="0"/>
              </a:defRPr>
            </a:lvl9pPr>
          </a:lstStyle>
          <a:p>
            <a:pPr>
              <a:spcBef>
                <a:spcPct val="0"/>
              </a:spcBef>
              <a:buFontTx/>
              <a:buNone/>
            </a:pPr>
            <a:r>
              <a:rPr lang="en-US" altLang="en-US" sz="1200">
                <a:latin typeface="Times New Roman" panose="02020603050405020304" pitchFamily="18" charset="0"/>
                <a:cs typeface="Times New Roman" panose="02020603050405020304" pitchFamily="18" charset="0"/>
              </a:rPr>
              <a:t>	</a:t>
            </a:r>
            <a:endParaRPr lang="en-US" altLang="en-US" sz="2800">
              <a:latin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4157" name="Rectangle 1670"/>
          <p:cNvSpPr>
            <a:spLocks noChangeArrowheads="1"/>
          </p:cNvSpPr>
          <p:nvPr/>
        </p:nvSpPr>
        <p:spPr bwMode="auto">
          <a:xfrm>
            <a:off x="838200" y="33501013"/>
            <a:ext cx="123825" cy="425450"/>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70" tIns="30584" rIns="61170" bIns="30584" anchor="ctr">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4185" name="Rectangle 1898"/>
          <p:cNvSpPr>
            <a:spLocks noChangeArrowheads="1"/>
          </p:cNvSpPr>
          <p:nvPr/>
        </p:nvSpPr>
        <p:spPr bwMode="auto">
          <a:xfrm>
            <a:off x="16629060" y="37117405"/>
            <a:ext cx="14935200" cy="5170856"/>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r>
              <a:rPr lang="en-US" altLang="en-US" sz="4000" b="1" dirty="0" smtClean="0"/>
              <a:t>References</a:t>
            </a:r>
          </a:p>
          <a:p>
            <a:pPr eaLnBrk="1" hangingPunct="1">
              <a:spcBef>
                <a:spcPct val="0"/>
              </a:spcBef>
              <a:buFontTx/>
              <a:buNone/>
            </a:pPr>
            <a:endParaRPr lang="en-US" altLang="en-US" sz="4000" b="1" dirty="0"/>
          </a:p>
          <a:p>
            <a:pPr eaLnBrk="1" hangingPunct="1">
              <a:spcBef>
                <a:spcPct val="0"/>
              </a:spcBef>
              <a:buFontTx/>
              <a:buNone/>
            </a:pPr>
            <a:r>
              <a:rPr lang="en-US" altLang="en-US" sz="2800" dirty="0"/>
              <a:t>[1] </a:t>
            </a:r>
            <a:r>
              <a:rPr lang="en-CA" altLang="en-US" sz="2800" dirty="0" err="1" smtClean="0"/>
              <a:t>Ghaheri</a:t>
            </a:r>
            <a:r>
              <a:rPr lang="en-CA" altLang="en-US" sz="2800" dirty="0" smtClean="0"/>
              <a:t>, A., </a:t>
            </a:r>
            <a:r>
              <a:rPr lang="en-CA" altLang="en-US" sz="2800" dirty="0" err="1" smtClean="0"/>
              <a:t>Shoar</a:t>
            </a:r>
            <a:r>
              <a:rPr lang="en-CA" altLang="en-US" sz="2800" dirty="0" smtClean="0"/>
              <a:t>, S., </a:t>
            </a:r>
            <a:r>
              <a:rPr lang="en-CA" altLang="en-US" sz="2800" dirty="0" err="1" smtClean="0"/>
              <a:t>Naderan</a:t>
            </a:r>
            <a:r>
              <a:rPr lang="en-CA" altLang="en-US" sz="2800" dirty="0" smtClean="0"/>
              <a:t>, M., &amp; </a:t>
            </a:r>
            <a:r>
              <a:rPr lang="en-CA" altLang="en-US" sz="2800" dirty="0" err="1" smtClean="0"/>
              <a:t>Hoseini</a:t>
            </a:r>
            <a:r>
              <a:rPr lang="en-CA" altLang="en-US" sz="2800" dirty="0" smtClean="0"/>
              <a:t>, S. (2015, November 30). The Applications of Genetic Algorithms in Medicine. Retrieved January 9, 2016, from http://www.ncbi.nlm.nih.gov/pmc/articles/PMC4678452/</a:t>
            </a:r>
          </a:p>
          <a:p>
            <a:pPr eaLnBrk="1" hangingPunct="1">
              <a:spcBef>
                <a:spcPct val="0"/>
              </a:spcBef>
              <a:buFontTx/>
              <a:buNone/>
            </a:pPr>
            <a:endParaRPr lang="en-US" altLang="en-US" sz="2800" dirty="0" smtClean="0"/>
          </a:p>
          <a:p>
            <a:pPr eaLnBrk="1" hangingPunct="1">
              <a:spcBef>
                <a:spcPct val="0"/>
              </a:spcBef>
              <a:buFontTx/>
              <a:buNone/>
            </a:pPr>
            <a:r>
              <a:rPr lang="en-US" altLang="en-US" sz="2800" dirty="0" smtClean="0"/>
              <a:t>[</a:t>
            </a:r>
            <a:r>
              <a:rPr lang="en-US" altLang="en-US" sz="2800" dirty="0"/>
              <a:t>2</a:t>
            </a:r>
            <a:r>
              <a:rPr lang="en-US" altLang="en-US" sz="2800" dirty="0" smtClean="0"/>
              <a:t>] </a:t>
            </a:r>
            <a:r>
              <a:rPr lang="en-US" altLang="en-US" sz="2800" dirty="0" err="1" smtClean="0"/>
              <a:t>Sumathi</a:t>
            </a:r>
            <a:r>
              <a:rPr lang="en-US" altLang="en-US" sz="2800" dirty="0" smtClean="0"/>
              <a:t>, S., &amp; </a:t>
            </a:r>
            <a:r>
              <a:rPr lang="en-US" altLang="en-US" sz="2800" dirty="0" err="1" smtClean="0"/>
              <a:t>Surekha</a:t>
            </a:r>
            <a:r>
              <a:rPr lang="en-US" altLang="en-US" sz="2800" dirty="0" smtClean="0"/>
              <a:t>, P. (2010). Computational intelligence paradigms theory and applications using MATLAB. Boca Raton: CRC Press.</a:t>
            </a:r>
          </a:p>
          <a:p>
            <a:pPr eaLnBrk="1" hangingPunct="1">
              <a:spcBef>
                <a:spcPct val="0"/>
              </a:spcBef>
              <a:buFontTx/>
              <a:buNone/>
            </a:pPr>
            <a:endParaRPr lang="en-US" altLang="en-US" sz="2800" dirty="0"/>
          </a:p>
          <a:p>
            <a:pPr eaLnBrk="1" hangingPunct="1">
              <a:spcBef>
                <a:spcPct val="0"/>
              </a:spcBef>
              <a:buFontTx/>
              <a:buNone/>
            </a:pPr>
            <a:r>
              <a:rPr lang="en-US" altLang="en-US" sz="2800" dirty="0" smtClean="0"/>
              <a:t>[3] Ghosh, </a:t>
            </a:r>
            <a:r>
              <a:rPr lang="en-US" altLang="en-US" sz="2800" dirty="0" err="1" smtClean="0"/>
              <a:t>Payel</a:t>
            </a:r>
            <a:r>
              <a:rPr lang="en-US" altLang="en-US" sz="2800" dirty="0" smtClean="0"/>
              <a:t>.( 2010). </a:t>
            </a:r>
            <a:r>
              <a:rPr lang="en-US" altLang="en-US" sz="2800" i="1" dirty="0" smtClean="0"/>
              <a:t>Medical Image Segmentation Using a Genetic Algorithm </a:t>
            </a:r>
            <a:r>
              <a:rPr lang="en-US" altLang="en-US" sz="2800" dirty="0" smtClean="0"/>
              <a:t>(Doctoral dissertation). Retrieved from </a:t>
            </a:r>
            <a:r>
              <a:rPr lang="en-US" altLang="en-US" sz="2800" dirty="0" err="1" smtClean="0"/>
              <a:t>PDXScholar</a:t>
            </a:r>
            <a:r>
              <a:rPr lang="en-US" altLang="en-US" sz="2800" dirty="0" smtClean="0"/>
              <a:t>.</a:t>
            </a:r>
            <a:endParaRPr lang="en-US" altLang="en-US" sz="2800" dirty="0"/>
          </a:p>
        </p:txBody>
      </p:sp>
      <p:sp>
        <p:nvSpPr>
          <p:cNvPr id="4188" name="Text Box 1899"/>
          <p:cNvSpPr txBox="1">
            <a:spLocks noChangeArrowheads="1"/>
          </p:cNvSpPr>
          <p:nvPr/>
        </p:nvSpPr>
        <p:spPr bwMode="auto">
          <a:xfrm>
            <a:off x="5819775" y="3916860"/>
            <a:ext cx="15897225" cy="3108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numCol="2">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defRPr/>
            </a:pPr>
            <a:r>
              <a:rPr lang="en-US" altLang="en-US" sz="2800" dirty="0" smtClean="0"/>
              <a:t>Tsering </a:t>
            </a:r>
            <a:r>
              <a:rPr lang="en-US" altLang="en-US" sz="2800" dirty="0" err="1" smtClean="0"/>
              <a:t>Singhe</a:t>
            </a:r>
            <a:r>
              <a:rPr lang="en-US" altLang="en-US" sz="2800" dirty="0" smtClean="0"/>
              <a:t>, Student, Computer Science, Nipissing University, 100 College Drive, North Bay Ontario, Canada, P1B 8L7; tsinghe426@nipissingu.ca </a:t>
            </a:r>
          </a:p>
          <a:p>
            <a:pPr eaLnBrk="1" hangingPunct="1">
              <a:spcBef>
                <a:spcPct val="0"/>
              </a:spcBef>
              <a:buFontTx/>
              <a:buNone/>
              <a:defRPr/>
            </a:pPr>
            <a:endParaRPr lang="en-US" altLang="en-US" sz="2800" dirty="0" smtClean="0"/>
          </a:p>
          <a:p>
            <a:pPr eaLnBrk="1" hangingPunct="1">
              <a:spcBef>
                <a:spcPct val="0"/>
              </a:spcBef>
              <a:buFontTx/>
              <a:buNone/>
              <a:defRPr/>
            </a:pPr>
            <a:endParaRPr lang="en-US" altLang="en-US" sz="2800" dirty="0" smtClean="0"/>
          </a:p>
          <a:p>
            <a:pPr eaLnBrk="1" hangingPunct="1">
              <a:spcBef>
                <a:spcPct val="0"/>
              </a:spcBef>
              <a:buFontTx/>
              <a:buNone/>
              <a:defRPr/>
            </a:pPr>
            <a:r>
              <a:rPr lang="en-US" altLang="en-US" sz="2800" dirty="0" smtClean="0"/>
              <a:t>                                                                     Advisor: </a:t>
            </a:r>
            <a:r>
              <a:rPr lang="en-US" altLang="en-US" sz="2800" dirty="0" err="1" smtClean="0"/>
              <a:t>Dr.B.J.Schreyer</a:t>
            </a:r>
            <a:r>
              <a:rPr lang="en-US" altLang="en-US" sz="2800" dirty="0" smtClean="0"/>
              <a:t>, Computer Science and Math Department, Nipissing University, 100 College Drive, North Bay Ontario, Canada, P1B 8L7; bjs@nipissingu.ca</a:t>
            </a:r>
          </a:p>
          <a:p>
            <a:pPr eaLnBrk="1" hangingPunct="1">
              <a:spcBef>
                <a:spcPct val="0"/>
              </a:spcBef>
              <a:buFontTx/>
              <a:buNone/>
              <a:defRPr/>
            </a:pPr>
            <a:endParaRPr lang="en-US" altLang="en-US" sz="2800" dirty="0" smtClean="0"/>
          </a:p>
        </p:txBody>
      </p:sp>
      <p:sp>
        <p:nvSpPr>
          <p:cNvPr id="4187" name="Text Box 1908"/>
          <p:cNvSpPr txBox="1">
            <a:spLocks noChangeArrowheads="1"/>
          </p:cNvSpPr>
          <p:nvPr/>
        </p:nvSpPr>
        <p:spPr bwMode="auto">
          <a:xfrm>
            <a:off x="765175" y="31843226"/>
            <a:ext cx="14401800" cy="7171174"/>
          </a:xfrm>
          <a:prstGeom prst="rect">
            <a:avLst/>
          </a:prstGeom>
          <a:solidFill>
            <a:schemeClr val="bg1"/>
          </a:solidFill>
          <a:ln>
            <a:noFill/>
          </a:ln>
          <a:effectLst/>
          <a:extLs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0" rIns="91426" bIns="45710">
            <a:spAutoFit/>
          </a:bodyPr>
          <a:lstStyle>
            <a:lvl1pPr>
              <a:spcBef>
                <a:spcPct val="20000"/>
              </a:spcBef>
              <a:buChar char="•"/>
              <a:defRPr sz="15400">
                <a:solidFill>
                  <a:schemeClr val="tx1"/>
                </a:solidFill>
                <a:latin typeface="Arial" panose="020B0604020202020204" pitchFamily="34" charset="0"/>
              </a:defRPr>
            </a:lvl1pPr>
            <a:lvl2pPr marL="3200400" indent="-457200">
              <a:spcBef>
                <a:spcPct val="20000"/>
              </a:spcBef>
              <a:buChar char="–"/>
              <a:defRPr sz="13400">
                <a:solidFill>
                  <a:schemeClr val="tx1"/>
                </a:solidFill>
                <a:latin typeface="Arial" panose="020B0604020202020204" pitchFamily="34" charset="0"/>
              </a:defRPr>
            </a:lvl2pPr>
            <a:lvl3pPr marL="3771900" indent="-457200">
              <a:spcBef>
                <a:spcPct val="20000"/>
              </a:spcBef>
              <a:buChar char="•"/>
              <a:defRPr sz="11500">
                <a:solidFill>
                  <a:schemeClr val="tx1"/>
                </a:solidFill>
                <a:latin typeface="Arial" panose="020B0604020202020204" pitchFamily="34" charset="0"/>
              </a:defRPr>
            </a:lvl3pPr>
            <a:lvl4pPr marL="3886200" indent="-457200">
              <a:spcBef>
                <a:spcPct val="20000"/>
              </a:spcBef>
              <a:buChar char="–"/>
              <a:defRPr sz="9600">
                <a:solidFill>
                  <a:schemeClr val="tx1"/>
                </a:solidFill>
                <a:latin typeface="Arial" panose="020B0604020202020204" pitchFamily="34" charset="0"/>
              </a:defRPr>
            </a:lvl4pPr>
            <a:lvl5pPr marL="4000500" indent="-457200">
              <a:spcBef>
                <a:spcPct val="20000"/>
              </a:spcBef>
              <a:buChar char="»"/>
              <a:defRPr sz="9600">
                <a:solidFill>
                  <a:schemeClr val="tx1"/>
                </a:solidFill>
                <a:latin typeface="Arial" panose="020B0604020202020204" pitchFamily="34" charset="0"/>
              </a:defRPr>
            </a:lvl5pPr>
            <a:lvl6pPr marL="4457700" indent="-457200" eaLnBrk="0" fontAlgn="base" hangingPunct="0">
              <a:spcBef>
                <a:spcPct val="20000"/>
              </a:spcBef>
              <a:spcAft>
                <a:spcPct val="0"/>
              </a:spcAft>
              <a:buChar char="»"/>
              <a:defRPr sz="9600">
                <a:solidFill>
                  <a:schemeClr val="tx1"/>
                </a:solidFill>
                <a:latin typeface="Arial" panose="020B0604020202020204" pitchFamily="34" charset="0"/>
              </a:defRPr>
            </a:lvl6pPr>
            <a:lvl7pPr marL="4914900" indent="-457200" eaLnBrk="0" fontAlgn="base" hangingPunct="0">
              <a:spcBef>
                <a:spcPct val="20000"/>
              </a:spcBef>
              <a:spcAft>
                <a:spcPct val="0"/>
              </a:spcAft>
              <a:buChar char="»"/>
              <a:defRPr sz="9600">
                <a:solidFill>
                  <a:schemeClr val="tx1"/>
                </a:solidFill>
                <a:latin typeface="Arial" panose="020B0604020202020204" pitchFamily="34" charset="0"/>
              </a:defRPr>
            </a:lvl7pPr>
            <a:lvl8pPr marL="5372100" indent="-457200" eaLnBrk="0" fontAlgn="base" hangingPunct="0">
              <a:spcBef>
                <a:spcPct val="20000"/>
              </a:spcBef>
              <a:spcAft>
                <a:spcPct val="0"/>
              </a:spcAft>
              <a:buChar char="»"/>
              <a:defRPr sz="9600">
                <a:solidFill>
                  <a:schemeClr val="tx1"/>
                </a:solidFill>
                <a:latin typeface="Arial" panose="020B0604020202020204" pitchFamily="34" charset="0"/>
              </a:defRPr>
            </a:lvl8pPr>
            <a:lvl9pPr marL="5829300" indent="-457200" eaLnBrk="0" fontAlgn="base" hangingPunct="0">
              <a:spcBef>
                <a:spcPct val="20000"/>
              </a:spcBef>
              <a:spcAft>
                <a:spcPct val="0"/>
              </a:spcAft>
              <a:buChar char="»"/>
              <a:defRPr sz="9600">
                <a:solidFill>
                  <a:schemeClr val="tx1"/>
                </a:solidFill>
                <a:latin typeface="Arial" panose="020B0604020202020204" pitchFamily="34" charset="0"/>
              </a:defRPr>
            </a:lvl9pPr>
          </a:lstStyle>
          <a:p>
            <a:pPr>
              <a:lnSpc>
                <a:spcPct val="150000"/>
              </a:lnSpc>
              <a:spcBef>
                <a:spcPct val="0"/>
              </a:spcBef>
              <a:buFontTx/>
              <a:buNone/>
            </a:pPr>
            <a:r>
              <a:rPr lang="en-US" altLang="en-US" sz="4000" b="1" dirty="0" smtClean="0">
                <a:solidFill>
                  <a:srgbClr val="00B0F0"/>
                </a:solidFill>
              </a:rPr>
              <a:t>GA in Oncology</a:t>
            </a:r>
          </a:p>
          <a:p>
            <a:pPr>
              <a:spcBef>
                <a:spcPct val="0"/>
              </a:spcBef>
              <a:buFontTx/>
              <a:buNone/>
            </a:pPr>
            <a:endParaRPr lang="en-US" altLang="en-US" sz="2000" b="1" dirty="0" smtClean="0"/>
          </a:p>
          <a:p>
            <a:pPr>
              <a:lnSpc>
                <a:spcPct val="200000"/>
              </a:lnSpc>
              <a:spcBef>
                <a:spcPct val="0"/>
              </a:spcBef>
              <a:buFontTx/>
              <a:buNone/>
            </a:pPr>
            <a:r>
              <a:rPr lang="en-US" altLang="en-US" sz="2800" dirty="0" smtClean="0"/>
              <a:t>GA is often used in diagnosing different cancers. These techniques can be non-invasive and be done in a shorter amount of time than traditional diagnostic techniques. One such technique was developed to differentiate abnormal cervix to normal ones. This technique which used a GA-partial least square-discriminant analysis system had 72% sensitivity and 90% specificity in it’s diagnosis'. </a:t>
            </a:r>
          </a:p>
          <a:p>
            <a:pPr>
              <a:spcBef>
                <a:spcPct val="0"/>
              </a:spcBef>
              <a:buFontTx/>
              <a:buNone/>
            </a:pPr>
            <a:endParaRPr lang="en-US" altLang="en-US" sz="2800" b="1" dirty="0"/>
          </a:p>
          <a:p>
            <a:pPr>
              <a:spcBef>
                <a:spcPct val="0"/>
              </a:spcBef>
              <a:buFontTx/>
              <a:buNone/>
            </a:pPr>
            <a:endParaRPr lang="en-US" altLang="en-US" sz="2800" dirty="0" smtClean="0"/>
          </a:p>
          <a:p>
            <a:pPr>
              <a:spcBef>
                <a:spcPct val="0"/>
              </a:spcBef>
              <a:buFontTx/>
              <a:buNone/>
            </a:pPr>
            <a:r>
              <a:rPr lang="en-US" altLang="en-US" sz="2800" dirty="0" smtClean="0"/>
              <a:t> </a:t>
            </a:r>
          </a:p>
          <a:p>
            <a:pPr>
              <a:spcBef>
                <a:spcPct val="0"/>
              </a:spcBef>
              <a:buFontTx/>
              <a:buNone/>
            </a:pPr>
            <a:endParaRPr lang="en-US" altLang="en-US" sz="1600" dirty="0"/>
          </a:p>
        </p:txBody>
      </p:sp>
      <p:sp>
        <p:nvSpPr>
          <p:cNvPr id="4108" name="Rectangle 1435"/>
          <p:cNvSpPr>
            <a:spLocks noChangeArrowheads="1"/>
          </p:cNvSpPr>
          <p:nvPr/>
        </p:nvSpPr>
        <p:spPr bwMode="auto">
          <a:xfrm>
            <a:off x="0" y="21370925"/>
            <a:ext cx="32918400" cy="0"/>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70" tIns="30584" rIns="61170" bIns="30584" anchor="ctr">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66" name="Rectangle 1534"/>
          <p:cNvSpPr>
            <a:spLocks noChangeArrowheads="1"/>
          </p:cNvSpPr>
          <p:nvPr/>
        </p:nvSpPr>
        <p:spPr bwMode="auto">
          <a:xfrm rot="5400000" flipV="1">
            <a:off x="11068442" y="13354445"/>
            <a:ext cx="11467314" cy="76197"/>
          </a:xfrm>
          <a:prstGeom prst="rect">
            <a:avLst/>
          </a:prstGeom>
          <a:solidFill>
            <a:schemeClr val="accent1">
              <a:lumMod val="75000"/>
            </a:schemeClr>
          </a:solidFill>
          <a:ln>
            <a:solidFill>
              <a:schemeClr val="accent2"/>
            </a:solidFill>
          </a:ln>
          <a:effectLst/>
        </p:spPr>
        <p:txBody>
          <a:bodyPr wrap="square" lIns="61170" tIns="30584" rIns="61170" bIns="30584" anchor="ctr">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pic>
        <p:nvPicPr>
          <p:cNvPr id="68" name="Picture 67"/>
          <p:cNvPicPr>
            <a:picLocks noChangeAspect="1"/>
          </p:cNvPicPr>
          <p:nvPr/>
        </p:nvPicPr>
        <p:blipFill>
          <a:blip r:embed="rId3"/>
          <a:stretch>
            <a:fillRect/>
          </a:stretch>
        </p:blipFill>
        <p:spPr>
          <a:xfrm>
            <a:off x="838200" y="38915934"/>
            <a:ext cx="10109823" cy="4329734"/>
          </a:xfrm>
          <a:prstGeom prst="rect">
            <a:avLst/>
          </a:prstGeom>
        </p:spPr>
      </p:pic>
      <p:sp>
        <p:nvSpPr>
          <p:cNvPr id="70" name="Text Box 1908"/>
          <p:cNvSpPr txBox="1">
            <a:spLocks noChangeArrowheads="1"/>
          </p:cNvSpPr>
          <p:nvPr/>
        </p:nvSpPr>
        <p:spPr bwMode="auto">
          <a:xfrm>
            <a:off x="16629060" y="26355519"/>
            <a:ext cx="15527340" cy="4708961"/>
          </a:xfrm>
          <a:prstGeom prst="rect">
            <a:avLst/>
          </a:prstGeom>
          <a:solidFill>
            <a:schemeClr val="bg1"/>
          </a:solidFill>
          <a:ln>
            <a:noFill/>
          </a:ln>
          <a:effectLst/>
          <a:extLs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0" rIns="91426" bIns="45710">
            <a:spAutoFit/>
          </a:bodyPr>
          <a:lstStyle>
            <a:lvl1pPr>
              <a:spcBef>
                <a:spcPct val="20000"/>
              </a:spcBef>
              <a:buChar char="•"/>
              <a:defRPr sz="15400">
                <a:solidFill>
                  <a:schemeClr val="tx1"/>
                </a:solidFill>
                <a:latin typeface="Arial" panose="020B0604020202020204" pitchFamily="34" charset="0"/>
              </a:defRPr>
            </a:lvl1pPr>
            <a:lvl2pPr marL="3200400" indent="-457200">
              <a:spcBef>
                <a:spcPct val="20000"/>
              </a:spcBef>
              <a:buChar char="–"/>
              <a:defRPr sz="13400">
                <a:solidFill>
                  <a:schemeClr val="tx1"/>
                </a:solidFill>
                <a:latin typeface="Arial" panose="020B0604020202020204" pitchFamily="34" charset="0"/>
              </a:defRPr>
            </a:lvl2pPr>
            <a:lvl3pPr marL="3771900" indent="-457200">
              <a:spcBef>
                <a:spcPct val="20000"/>
              </a:spcBef>
              <a:buChar char="•"/>
              <a:defRPr sz="11500">
                <a:solidFill>
                  <a:schemeClr val="tx1"/>
                </a:solidFill>
                <a:latin typeface="Arial" panose="020B0604020202020204" pitchFamily="34" charset="0"/>
              </a:defRPr>
            </a:lvl3pPr>
            <a:lvl4pPr marL="3886200" indent="-457200">
              <a:spcBef>
                <a:spcPct val="20000"/>
              </a:spcBef>
              <a:buChar char="–"/>
              <a:defRPr sz="9600">
                <a:solidFill>
                  <a:schemeClr val="tx1"/>
                </a:solidFill>
                <a:latin typeface="Arial" panose="020B0604020202020204" pitchFamily="34" charset="0"/>
              </a:defRPr>
            </a:lvl4pPr>
            <a:lvl5pPr marL="4000500" indent="-457200">
              <a:spcBef>
                <a:spcPct val="20000"/>
              </a:spcBef>
              <a:buChar char="»"/>
              <a:defRPr sz="9600">
                <a:solidFill>
                  <a:schemeClr val="tx1"/>
                </a:solidFill>
                <a:latin typeface="Arial" panose="020B0604020202020204" pitchFamily="34" charset="0"/>
              </a:defRPr>
            </a:lvl5pPr>
            <a:lvl6pPr marL="4457700" indent="-457200" eaLnBrk="0" fontAlgn="base" hangingPunct="0">
              <a:spcBef>
                <a:spcPct val="20000"/>
              </a:spcBef>
              <a:spcAft>
                <a:spcPct val="0"/>
              </a:spcAft>
              <a:buChar char="»"/>
              <a:defRPr sz="9600">
                <a:solidFill>
                  <a:schemeClr val="tx1"/>
                </a:solidFill>
                <a:latin typeface="Arial" panose="020B0604020202020204" pitchFamily="34" charset="0"/>
              </a:defRPr>
            </a:lvl6pPr>
            <a:lvl7pPr marL="4914900" indent="-457200" eaLnBrk="0" fontAlgn="base" hangingPunct="0">
              <a:spcBef>
                <a:spcPct val="20000"/>
              </a:spcBef>
              <a:spcAft>
                <a:spcPct val="0"/>
              </a:spcAft>
              <a:buChar char="»"/>
              <a:defRPr sz="9600">
                <a:solidFill>
                  <a:schemeClr val="tx1"/>
                </a:solidFill>
                <a:latin typeface="Arial" panose="020B0604020202020204" pitchFamily="34" charset="0"/>
              </a:defRPr>
            </a:lvl7pPr>
            <a:lvl8pPr marL="5372100" indent="-457200" eaLnBrk="0" fontAlgn="base" hangingPunct="0">
              <a:spcBef>
                <a:spcPct val="20000"/>
              </a:spcBef>
              <a:spcAft>
                <a:spcPct val="0"/>
              </a:spcAft>
              <a:buChar char="»"/>
              <a:defRPr sz="9600">
                <a:solidFill>
                  <a:schemeClr val="tx1"/>
                </a:solidFill>
                <a:latin typeface="Arial" panose="020B0604020202020204" pitchFamily="34" charset="0"/>
              </a:defRPr>
            </a:lvl8pPr>
            <a:lvl9pPr marL="5829300" indent="-457200" eaLnBrk="0" fontAlgn="base" hangingPunct="0">
              <a:spcBef>
                <a:spcPct val="20000"/>
              </a:spcBef>
              <a:spcAft>
                <a:spcPct val="0"/>
              </a:spcAft>
              <a:buChar char="»"/>
              <a:defRPr sz="9600">
                <a:solidFill>
                  <a:schemeClr val="tx1"/>
                </a:solidFill>
                <a:latin typeface="Arial" panose="020B0604020202020204" pitchFamily="34" charset="0"/>
              </a:defRPr>
            </a:lvl9pPr>
          </a:lstStyle>
          <a:p>
            <a:pPr>
              <a:lnSpc>
                <a:spcPct val="150000"/>
              </a:lnSpc>
              <a:spcBef>
                <a:spcPct val="0"/>
              </a:spcBef>
              <a:buFontTx/>
              <a:buNone/>
            </a:pPr>
            <a:r>
              <a:rPr lang="en-US" altLang="en-US" sz="4000" b="1" dirty="0" smtClean="0">
                <a:solidFill>
                  <a:srgbClr val="00B0F0"/>
                </a:solidFill>
              </a:rPr>
              <a:t>GA in Endocrinology</a:t>
            </a:r>
          </a:p>
          <a:p>
            <a:pPr>
              <a:lnSpc>
                <a:spcPct val="200000"/>
              </a:lnSpc>
              <a:spcBef>
                <a:spcPct val="0"/>
              </a:spcBef>
              <a:buFontTx/>
              <a:buNone/>
            </a:pPr>
            <a:r>
              <a:rPr lang="en-US" altLang="en-US" sz="2800" dirty="0" smtClean="0"/>
              <a:t>In patients with type 1 diabetes, hypoglycemia is a common and serious complication that can lead to comas. GA was combined with ANNs and </a:t>
            </a:r>
            <a:r>
              <a:rPr lang="en-US" altLang="en-US" sz="2800" dirty="0" err="1"/>
              <a:t>L</a:t>
            </a:r>
            <a:r>
              <a:rPr lang="en-US" altLang="en-US" sz="2800" dirty="0" err="1" smtClean="0"/>
              <a:t>evenberg</a:t>
            </a:r>
            <a:r>
              <a:rPr lang="en-US" altLang="en-US" sz="2800" dirty="0" smtClean="0"/>
              <a:t>-Marquardt training techniques by Nguyen et al to detect hypoglycemia based on EEG signals. This system was able to detect hypoglycemia with 75% sensitivity and 60% specificity. </a:t>
            </a:r>
          </a:p>
          <a:p>
            <a:pPr>
              <a:spcBef>
                <a:spcPct val="0"/>
              </a:spcBef>
              <a:buFontTx/>
              <a:buNone/>
            </a:pPr>
            <a:endParaRPr lang="en-US" altLang="en-US" sz="1600" dirty="0"/>
          </a:p>
        </p:txBody>
      </p:sp>
      <p:sp>
        <p:nvSpPr>
          <p:cNvPr id="73" name="Text Box 1908"/>
          <p:cNvSpPr txBox="1">
            <a:spLocks noChangeArrowheads="1"/>
          </p:cNvSpPr>
          <p:nvPr/>
        </p:nvSpPr>
        <p:spPr bwMode="auto">
          <a:xfrm>
            <a:off x="1371600" y="19598370"/>
            <a:ext cx="30383161" cy="6063178"/>
          </a:xfrm>
          <a:prstGeom prst="rect">
            <a:avLst/>
          </a:prstGeom>
          <a:solidFill>
            <a:schemeClr val="bg1"/>
          </a:solidFill>
          <a:ln>
            <a:noFill/>
          </a:ln>
          <a:effectLst/>
          <a:extLs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0" rIns="91426" bIns="45710">
            <a:spAutoFit/>
          </a:bodyPr>
          <a:lstStyle>
            <a:lvl1pPr>
              <a:spcBef>
                <a:spcPct val="20000"/>
              </a:spcBef>
              <a:buChar char="•"/>
              <a:defRPr sz="15400">
                <a:solidFill>
                  <a:schemeClr val="tx1"/>
                </a:solidFill>
                <a:latin typeface="Arial" panose="020B0604020202020204" pitchFamily="34" charset="0"/>
              </a:defRPr>
            </a:lvl1pPr>
            <a:lvl2pPr marL="3200400" indent="-457200">
              <a:spcBef>
                <a:spcPct val="20000"/>
              </a:spcBef>
              <a:buChar char="–"/>
              <a:defRPr sz="13400">
                <a:solidFill>
                  <a:schemeClr val="tx1"/>
                </a:solidFill>
                <a:latin typeface="Arial" panose="020B0604020202020204" pitchFamily="34" charset="0"/>
              </a:defRPr>
            </a:lvl2pPr>
            <a:lvl3pPr marL="3771900" indent="-457200">
              <a:spcBef>
                <a:spcPct val="20000"/>
              </a:spcBef>
              <a:buChar char="•"/>
              <a:defRPr sz="11500">
                <a:solidFill>
                  <a:schemeClr val="tx1"/>
                </a:solidFill>
                <a:latin typeface="Arial" panose="020B0604020202020204" pitchFamily="34" charset="0"/>
              </a:defRPr>
            </a:lvl3pPr>
            <a:lvl4pPr marL="3886200" indent="-457200">
              <a:spcBef>
                <a:spcPct val="20000"/>
              </a:spcBef>
              <a:buChar char="–"/>
              <a:defRPr sz="9600">
                <a:solidFill>
                  <a:schemeClr val="tx1"/>
                </a:solidFill>
                <a:latin typeface="Arial" panose="020B0604020202020204" pitchFamily="34" charset="0"/>
              </a:defRPr>
            </a:lvl4pPr>
            <a:lvl5pPr marL="4000500" indent="-457200">
              <a:spcBef>
                <a:spcPct val="20000"/>
              </a:spcBef>
              <a:buChar char="»"/>
              <a:defRPr sz="9600">
                <a:solidFill>
                  <a:schemeClr val="tx1"/>
                </a:solidFill>
                <a:latin typeface="Arial" panose="020B0604020202020204" pitchFamily="34" charset="0"/>
              </a:defRPr>
            </a:lvl5pPr>
            <a:lvl6pPr marL="4457700" indent="-457200" eaLnBrk="0" fontAlgn="base" hangingPunct="0">
              <a:spcBef>
                <a:spcPct val="20000"/>
              </a:spcBef>
              <a:spcAft>
                <a:spcPct val="0"/>
              </a:spcAft>
              <a:buChar char="»"/>
              <a:defRPr sz="9600">
                <a:solidFill>
                  <a:schemeClr val="tx1"/>
                </a:solidFill>
                <a:latin typeface="Arial" panose="020B0604020202020204" pitchFamily="34" charset="0"/>
              </a:defRPr>
            </a:lvl6pPr>
            <a:lvl7pPr marL="4914900" indent="-457200" eaLnBrk="0" fontAlgn="base" hangingPunct="0">
              <a:spcBef>
                <a:spcPct val="20000"/>
              </a:spcBef>
              <a:spcAft>
                <a:spcPct val="0"/>
              </a:spcAft>
              <a:buChar char="»"/>
              <a:defRPr sz="9600">
                <a:solidFill>
                  <a:schemeClr val="tx1"/>
                </a:solidFill>
                <a:latin typeface="Arial" panose="020B0604020202020204" pitchFamily="34" charset="0"/>
              </a:defRPr>
            </a:lvl7pPr>
            <a:lvl8pPr marL="5372100" indent="-457200" eaLnBrk="0" fontAlgn="base" hangingPunct="0">
              <a:spcBef>
                <a:spcPct val="20000"/>
              </a:spcBef>
              <a:spcAft>
                <a:spcPct val="0"/>
              </a:spcAft>
              <a:buChar char="»"/>
              <a:defRPr sz="9600">
                <a:solidFill>
                  <a:schemeClr val="tx1"/>
                </a:solidFill>
                <a:latin typeface="Arial" panose="020B0604020202020204" pitchFamily="34" charset="0"/>
              </a:defRPr>
            </a:lvl8pPr>
            <a:lvl9pPr marL="5829300" indent="-457200"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a:lnSpc>
                <a:spcPct val="150000"/>
              </a:lnSpc>
              <a:spcBef>
                <a:spcPct val="0"/>
              </a:spcBef>
              <a:buFontTx/>
              <a:buNone/>
            </a:pPr>
            <a:r>
              <a:rPr lang="en-US" altLang="en-US" sz="4000" b="1" dirty="0" smtClean="0">
                <a:solidFill>
                  <a:srgbClr val="0070C0"/>
                </a:solidFill>
              </a:rPr>
              <a:t>GA in the medical field</a:t>
            </a:r>
          </a:p>
          <a:p>
            <a:pPr>
              <a:lnSpc>
                <a:spcPct val="150000"/>
              </a:lnSpc>
              <a:spcBef>
                <a:spcPct val="0"/>
              </a:spcBef>
              <a:buFontTx/>
              <a:buNone/>
            </a:pPr>
            <a:endParaRPr lang="en-US" altLang="en-US" sz="2000" b="1" dirty="0" smtClean="0"/>
          </a:p>
          <a:p>
            <a:pPr algn="ctr">
              <a:lnSpc>
                <a:spcPct val="150000"/>
              </a:lnSpc>
              <a:spcBef>
                <a:spcPct val="0"/>
              </a:spcBef>
              <a:buFontTx/>
              <a:buNone/>
            </a:pPr>
            <a:r>
              <a:rPr lang="en-US" altLang="en-US" sz="2800" i="1" dirty="0" smtClean="0"/>
              <a:t>A GA that is used as a medical tool must have a </a:t>
            </a:r>
            <a:r>
              <a:rPr lang="en-US" altLang="en-US" sz="2800" b="1" i="1" dirty="0" smtClean="0"/>
              <a:t>high</a:t>
            </a:r>
            <a:r>
              <a:rPr lang="en-US" altLang="en-US" sz="2800" i="1" dirty="0" smtClean="0"/>
              <a:t> sensitivity and specificity to be considered a good algorithm. </a:t>
            </a:r>
          </a:p>
          <a:p>
            <a:pPr>
              <a:lnSpc>
                <a:spcPct val="200000"/>
              </a:lnSpc>
              <a:spcBef>
                <a:spcPct val="0"/>
              </a:spcBef>
              <a:buFontTx/>
              <a:buNone/>
            </a:pPr>
            <a:r>
              <a:rPr lang="en-US" altLang="en-US" sz="2800" b="1" dirty="0" smtClean="0"/>
              <a:t>Sensitivity</a:t>
            </a:r>
            <a:r>
              <a:rPr lang="en-US" altLang="en-US" sz="2800" dirty="0" smtClean="0"/>
              <a:t> is the measure of the proportion of </a:t>
            </a:r>
            <a:r>
              <a:rPr lang="en-US" altLang="en-US" sz="2800" u="sng" dirty="0" smtClean="0"/>
              <a:t>positives</a:t>
            </a:r>
            <a:r>
              <a:rPr lang="en-US" altLang="en-US" sz="2800" dirty="0" smtClean="0"/>
              <a:t> that are correctly identified. In other words, if the person has a disease how often will the test detect it (be positive). So a GA with high sensitivity is more accurate when it </a:t>
            </a:r>
            <a:r>
              <a:rPr lang="en-US" altLang="en-US" sz="2800" u="sng" dirty="0" smtClean="0"/>
              <a:t>eliminates</a:t>
            </a:r>
            <a:r>
              <a:rPr lang="en-US" altLang="en-US" sz="2800" dirty="0" smtClean="0"/>
              <a:t> the possibility of disease or abnormality.</a:t>
            </a:r>
            <a:endParaRPr lang="en-US" altLang="en-US" sz="2800" b="1" dirty="0"/>
          </a:p>
          <a:p>
            <a:pPr>
              <a:lnSpc>
                <a:spcPct val="200000"/>
              </a:lnSpc>
              <a:spcBef>
                <a:spcPct val="0"/>
              </a:spcBef>
              <a:buFontTx/>
              <a:buNone/>
            </a:pPr>
            <a:r>
              <a:rPr lang="en-US" altLang="en-US" sz="2800" b="1" dirty="0" smtClean="0"/>
              <a:t>Specificity</a:t>
            </a:r>
            <a:r>
              <a:rPr lang="en-US" altLang="en-US" sz="2800" dirty="0" smtClean="0"/>
              <a:t> is the measure of proportion of </a:t>
            </a:r>
            <a:r>
              <a:rPr lang="en-US" altLang="en-US" sz="2800" u="sng" dirty="0" smtClean="0"/>
              <a:t>negatives</a:t>
            </a:r>
            <a:r>
              <a:rPr lang="en-US" altLang="en-US" sz="2800" dirty="0" smtClean="0"/>
              <a:t> that are correctly identified. In other words, if the person does not have the disease, how often will the test be negative. That means that a GA with high specificity is more accurate when it </a:t>
            </a:r>
            <a:r>
              <a:rPr lang="en-US" altLang="en-US" sz="2800" u="sng" dirty="0" smtClean="0"/>
              <a:t>confirms</a:t>
            </a:r>
            <a:r>
              <a:rPr lang="en-US" altLang="en-US" sz="2800" dirty="0" smtClean="0"/>
              <a:t> the possibility of disease or abnormality.</a:t>
            </a:r>
          </a:p>
          <a:p>
            <a:pPr>
              <a:lnSpc>
                <a:spcPct val="200000"/>
              </a:lnSpc>
              <a:spcBef>
                <a:spcPct val="0"/>
              </a:spcBef>
              <a:buFontTx/>
              <a:buNone/>
            </a:pPr>
            <a:endParaRPr lang="en-US" altLang="en-US" sz="1600" dirty="0"/>
          </a:p>
        </p:txBody>
      </p:sp>
      <p:sp>
        <p:nvSpPr>
          <p:cNvPr id="10" name="TextBox 9"/>
          <p:cNvSpPr txBox="1"/>
          <p:nvPr/>
        </p:nvSpPr>
        <p:spPr>
          <a:xfrm>
            <a:off x="17897475" y="7591500"/>
            <a:ext cx="8162925" cy="707886"/>
          </a:xfrm>
          <a:prstGeom prst="rect">
            <a:avLst/>
          </a:prstGeom>
          <a:noFill/>
        </p:spPr>
        <p:txBody>
          <a:bodyPr wrap="square" rtlCol="0">
            <a:spAutoFit/>
          </a:bodyPr>
          <a:lstStyle/>
          <a:p>
            <a:r>
              <a:rPr lang="en-CA" sz="4000" b="1" dirty="0" smtClean="0">
                <a:solidFill>
                  <a:srgbClr val="0070C0"/>
                </a:solidFill>
              </a:rPr>
              <a:t>Medical image segmentation GA</a:t>
            </a:r>
            <a:endParaRPr lang="en-CA" sz="2800" b="1" dirty="0">
              <a:solidFill>
                <a:srgbClr val="0070C0"/>
              </a:solidFill>
            </a:endParaRPr>
          </a:p>
        </p:txBody>
      </p:sp>
      <p:pic>
        <p:nvPicPr>
          <p:cNvPr id="11" name="Picture 10"/>
          <p:cNvPicPr>
            <a:picLocks noChangeAspect="1"/>
          </p:cNvPicPr>
          <p:nvPr/>
        </p:nvPicPr>
        <p:blipFill>
          <a:blip r:embed="rId4"/>
          <a:stretch>
            <a:fillRect/>
          </a:stretch>
        </p:blipFill>
        <p:spPr>
          <a:xfrm>
            <a:off x="17373600" y="8498904"/>
            <a:ext cx="7908783" cy="7623904"/>
          </a:xfrm>
          <a:prstGeom prst="rect">
            <a:avLst/>
          </a:prstGeom>
        </p:spPr>
      </p:pic>
      <p:pic>
        <p:nvPicPr>
          <p:cNvPr id="12" name="Picture 11"/>
          <p:cNvPicPr>
            <a:picLocks noChangeAspect="1"/>
          </p:cNvPicPr>
          <p:nvPr/>
        </p:nvPicPr>
        <p:blipFill>
          <a:blip r:embed="rId5"/>
          <a:stretch>
            <a:fillRect/>
          </a:stretch>
        </p:blipFill>
        <p:spPr>
          <a:xfrm>
            <a:off x="25813841" y="8427881"/>
            <a:ext cx="6361609" cy="2962380"/>
          </a:xfrm>
          <a:prstGeom prst="rect">
            <a:avLst/>
          </a:prstGeom>
        </p:spPr>
      </p:pic>
      <p:pic>
        <p:nvPicPr>
          <p:cNvPr id="13" name="Picture 12"/>
          <p:cNvPicPr>
            <a:picLocks noChangeAspect="1"/>
          </p:cNvPicPr>
          <p:nvPr/>
        </p:nvPicPr>
        <p:blipFill>
          <a:blip r:embed="rId6"/>
          <a:stretch>
            <a:fillRect/>
          </a:stretch>
        </p:blipFill>
        <p:spPr>
          <a:xfrm>
            <a:off x="26022300" y="12277260"/>
            <a:ext cx="6153150" cy="2922044"/>
          </a:xfrm>
          <a:prstGeom prst="rect">
            <a:avLst/>
          </a:prstGeom>
        </p:spPr>
      </p:pic>
      <p:sp>
        <p:nvSpPr>
          <p:cNvPr id="14" name="TextBox 13"/>
          <p:cNvSpPr txBox="1"/>
          <p:nvPr/>
        </p:nvSpPr>
        <p:spPr>
          <a:xfrm>
            <a:off x="17754600" y="16840200"/>
            <a:ext cx="13666785" cy="1307537"/>
          </a:xfrm>
          <a:prstGeom prst="rect">
            <a:avLst/>
          </a:prstGeom>
          <a:noFill/>
        </p:spPr>
        <p:txBody>
          <a:bodyPr wrap="square" rtlCol="0">
            <a:spAutoFit/>
          </a:bodyPr>
          <a:lstStyle/>
          <a:p>
            <a:pPr>
              <a:lnSpc>
                <a:spcPct val="150000"/>
              </a:lnSpc>
            </a:pPr>
            <a:r>
              <a:rPr lang="en-CA" sz="2800" dirty="0" smtClean="0"/>
              <a:t>The LSGA, </a:t>
            </a:r>
            <a:r>
              <a:rPr lang="en-CA" sz="2800" dirty="0"/>
              <a:t>L</a:t>
            </a:r>
            <a:r>
              <a:rPr lang="en-CA" sz="2800" dirty="0" smtClean="0"/>
              <a:t>evel Set-Based Genetic Algorithm shown here, was able to segment the images of hands by combining shape and texture. The result is very close to manual segmentation.</a:t>
            </a:r>
            <a:endParaRPr lang="en-CA"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61170" tIns="30584" rIns="61170" bIns="30584"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61170" tIns="30584" rIns="61170" bIns="30584"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7828</TotalTime>
  <Words>744</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1_Default Design</vt:lpstr>
      <vt:lpstr>PowerPoint Presentation</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 template</dc:title>
  <dc:creator>Jay Buckley</dc:creator>
  <dc:description>Call if we can help   800-590-7850_x000d_
_x000d_
(c) Copyright MegaPrint 2001</dc:description>
  <cp:lastModifiedBy>Tsering</cp:lastModifiedBy>
  <cp:revision>380</cp:revision>
  <cp:lastPrinted>2000-08-03T00:31:24Z</cp:lastPrinted>
  <dcterms:created xsi:type="dcterms:W3CDTF">2000-02-09T15:01:13Z</dcterms:created>
  <dcterms:modified xsi:type="dcterms:W3CDTF">2016-01-11T17:19:59Z</dcterms:modified>
</cp:coreProperties>
</file>