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7" r:id="rId2"/>
    <p:sldId id="259" r:id="rId3"/>
    <p:sldId id="258" r:id="rId4"/>
    <p:sldId id="260" r:id="rId5"/>
    <p:sldId id="264" r:id="rId6"/>
    <p:sldId id="261" r:id="rId7"/>
    <p:sldId id="262" r:id="rId8"/>
    <p:sldId id="263"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13"/>
    <p:restoredTop sz="94545"/>
  </p:normalViewPr>
  <p:slideViewPr>
    <p:cSldViewPr snapToGrid="0" snapToObjects="1">
      <p:cViewPr varScale="1">
        <p:scale>
          <a:sx n="91" d="100"/>
          <a:sy n="91" d="100"/>
        </p:scale>
        <p:origin x="192" y="5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A01F3DF6-BADA-F64B-B5FE-5183EFE6EBCA}" type="datetimeFigureOut">
              <a:rPr lang="en-US" smtClean="0"/>
              <a:t>1/8/19</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2138EFDC-86E1-A04A-B090-D424FA38D1C1}" type="slidenum">
              <a:rPr lang="en-US" smtClean="0"/>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1F3DF6-BADA-F64B-B5FE-5183EFE6EBCA}" type="datetimeFigureOut">
              <a:rPr lang="en-US" smtClean="0"/>
              <a:t>1/8/19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38EFDC-86E1-A04A-B090-D424FA38D1C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1F3DF6-BADA-F64B-B5FE-5183EFE6EBCA}" type="datetimeFigureOut">
              <a:rPr lang="en-US" smtClean="0"/>
              <a:t>1/8/19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2138EFDC-86E1-A04A-B090-D424FA38D1C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defRPr sz="24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01F3DF6-BADA-F64B-B5FE-5183EFE6EBCA}" type="datetimeFigureOut">
              <a:rPr lang="en-US" smtClean="0"/>
              <a:t>1/8/19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38EFDC-86E1-A04A-B090-D424FA38D1C1}" type="slidenum">
              <a:rPr lang="en-US" smtClean="0"/>
              <a:t>‹#›</a:t>
            </a:fld>
            <a:endParaRPr lang="en-US"/>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A01F3DF6-BADA-F64B-B5FE-5183EFE6EBCA}" type="datetimeFigureOut">
              <a:rPr lang="en-US" smtClean="0"/>
              <a:t>1/8/19</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2138EFDC-86E1-A04A-B090-D424FA38D1C1}" type="slidenum">
              <a:rPr lang="en-US" smtClean="0"/>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01F3DF6-BADA-F64B-B5FE-5183EFE6EBCA}" type="datetimeFigureOut">
              <a:rPr lang="en-US" smtClean="0"/>
              <a:t>1/8/19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38EFDC-86E1-A04A-B090-D424FA38D1C1}"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01F3DF6-BADA-F64B-B5FE-5183EFE6EBCA}" type="datetimeFigureOut">
              <a:rPr lang="en-US" smtClean="0"/>
              <a:t>1/8/19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38EFDC-86E1-A04A-B090-D424FA38D1C1}"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01F3DF6-BADA-F64B-B5FE-5183EFE6EBCA}" type="datetimeFigureOut">
              <a:rPr lang="en-US" smtClean="0"/>
              <a:t>1/8/19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38EFDC-86E1-A04A-B090-D424FA38D1C1}" type="slidenum">
              <a:rPr lang="en-US" smtClean="0"/>
              <a:t>‹#›</a:t>
            </a:fld>
            <a:endParaRPr lang="en-US"/>
          </a:p>
        </p:txBody>
      </p:sp>
      <p:sp>
        <p:nvSpPr>
          <p:cNvPr id="6" name="Title 5"/>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A01F3DF6-BADA-F64B-B5FE-5183EFE6EBCA}" type="datetimeFigureOut">
              <a:rPr lang="en-US" smtClean="0"/>
              <a:t>1/8/19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38EFDC-86E1-A04A-B090-D424FA38D1C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01F3DF6-BADA-F64B-B5FE-5183EFE6EBCA}" type="datetimeFigureOut">
              <a:rPr lang="en-US" smtClean="0"/>
              <a:t>1/8/19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2138EFDC-86E1-A04A-B090-D424FA38D1C1}" type="slidenum">
              <a:rPr lang="en-US" smtClean="0"/>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01F3DF6-BADA-F64B-B5FE-5183EFE6EBCA}" type="datetimeFigureOut">
              <a:rPr lang="en-US" smtClean="0"/>
              <a:t>1/8/19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38EFDC-86E1-A04A-B090-D424FA38D1C1}" type="slidenum">
              <a:rPr lang="en-US" smtClean="0"/>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A01F3DF6-BADA-F64B-B5FE-5183EFE6EBCA}" type="datetimeFigureOut">
              <a:rPr lang="en-US" smtClean="0"/>
              <a:t>1/8/19</a:t>
            </a:fld>
            <a:endParaRPr 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2138EFDC-86E1-A04A-B090-D424FA38D1C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560070" indent="-514350">
              <a:buFont typeface="+mj-lt"/>
              <a:buAutoNum type="romanUcPeriod"/>
            </a:pPr>
            <a:r>
              <a:rPr lang="en-US" dirty="0"/>
              <a:t>Introduction	</a:t>
            </a:r>
          </a:p>
          <a:p>
            <a:pPr marL="560070" indent="-514350">
              <a:buFont typeface="+mj-lt"/>
              <a:buAutoNum type="romanUcPeriod"/>
            </a:pPr>
            <a:r>
              <a:rPr lang="en-US" dirty="0"/>
              <a:t>Nutrition</a:t>
            </a:r>
          </a:p>
          <a:p>
            <a:pPr marL="560070" indent="-514350">
              <a:buFont typeface="+mj-lt"/>
              <a:buAutoNum type="romanUcPeriod"/>
            </a:pPr>
            <a:r>
              <a:rPr lang="en-US" dirty="0"/>
              <a:t>Culinary Systems</a:t>
            </a:r>
          </a:p>
          <a:p>
            <a:pPr marL="560070" indent="-514350">
              <a:buFont typeface="+mj-lt"/>
              <a:buAutoNum type="romanUcPeriod"/>
            </a:pPr>
            <a:r>
              <a:rPr lang="en-US" dirty="0"/>
              <a:t>Major Concepts</a:t>
            </a:r>
          </a:p>
        </p:txBody>
      </p:sp>
      <p:sp>
        <p:nvSpPr>
          <p:cNvPr id="3" name="Title 2"/>
          <p:cNvSpPr>
            <a:spLocks noGrp="1"/>
          </p:cNvSpPr>
          <p:nvPr>
            <p:ph type="title"/>
          </p:nvPr>
        </p:nvSpPr>
        <p:spPr/>
        <p:txBody>
          <a:bodyPr/>
          <a:lstStyle/>
          <a:p>
            <a:r>
              <a:rPr lang="en-US" dirty="0"/>
              <a:t>Food as History</a:t>
            </a:r>
          </a:p>
        </p:txBody>
      </p:sp>
    </p:spTree>
    <p:extLst>
      <p:ext uri="{BB962C8B-B14F-4D97-AF65-F5344CB8AC3E}">
        <p14:creationId xmlns:p14="http://schemas.microsoft.com/office/powerpoint/2010/main" val="4267232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anada's Official Food Rules 1942.pdf"/>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4466" t="-2327" r="-17956" b="9268"/>
          <a:stretch/>
        </p:blipFill>
        <p:spPr>
          <a:xfrm>
            <a:off x="-16286" y="77305"/>
            <a:ext cx="7179086" cy="6528807"/>
          </a:xfrm>
        </p:spPr>
      </p:pic>
      <p:sp>
        <p:nvSpPr>
          <p:cNvPr id="5" name="Text Placeholder 4"/>
          <p:cNvSpPr>
            <a:spLocks noGrp="1"/>
          </p:cNvSpPr>
          <p:nvPr>
            <p:ph type="body" sz="half" idx="2"/>
          </p:nvPr>
        </p:nvSpPr>
        <p:spPr/>
        <p:txBody>
          <a:bodyPr/>
          <a:lstStyle/>
          <a:p>
            <a:endParaRPr lang="en-US"/>
          </a:p>
        </p:txBody>
      </p:sp>
      <p:sp>
        <p:nvSpPr>
          <p:cNvPr id="3" name="Title 2"/>
          <p:cNvSpPr>
            <a:spLocks noGrp="1"/>
          </p:cNvSpPr>
          <p:nvPr>
            <p:ph type="title"/>
          </p:nvPr>
        </p:nvSpPr>
        <p:spPr/>
        <p:txBody>
          <a:bodyPr/>
          <a:lstStyle/>
          <a:p>
            <a:r>
              <a:rPr lang="en-US" dirty="0"/>
              <a:t>Canada’s Official Food Rules, 1942</a:t>
            </a:r>
          </a:p>
        </p:txBody>
      </p:sp>
    </p:spTree>
    <p:extLst>
      <p:ext uri="{BB962C8B-B14F-4D97-AF65-F5344CB8AC3E}">
        <p14:creationId xmlns:p14="http://schemas.microsoft.com/office/powerpoint/2010/main" val="190716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buNone/>
            </a:pPr>
            <a:r>
              <a:rPr lang="en-US" dirty="0"/>
              <a:t>What are the basic food needs of humans?</a:t>
            </a:r>
          </a:p>
          <a:p>
            <a:r>
              <a:rPr lang="en-US" dirty="0"/>
              <a:t>Essential nutrients: those that the body cannot synthesize itself and so must come from food</a:t>
            </a:r>
          </a:p>
          <a:p>
            <a:r>
              <a:rPr lang="en-US" dirty="0"/>
              <a:t>Four categories of essential nutrients</a:t>
            </a:r>
          </a:p>
          <a:p>
            <a:pPr lvl="1"/>
            <a:r>
              <a:rPr lang="en-US" dirty="0"/>
              <a:t>Sources of energy (carbohydrates, fat, protein, alcohol)</a:t>
            </a:r>
          </a:p>
          <a:p>
            <a:pPr lvl="1"/>
            <a:r>
              <a:rPr lang="en-US" dirty="0"/>
              <a:t>Essential amino acids, fatty acids, vitamins, minerals, and trace elements</a:t>
            </a:r>
          </a:p>
          <a:p>
            <a:pPr lvl="1"/>
            <a:r>
              <a:rPr lang="en-US" dirty="0" err="1"/>
              <a:t>Fibre</a:t>
            </a:r>
            <a:endParaRPr lang="en-US" dirty="0"/>
          </a:p>
          <a:p>
            <a:pPr lvl="1"/>
            <a:r>
              <a:rPr lang="en-US" dirty="0"/>
              <a:t>Water </a:t>
            </a:r>
          </a:p>
          <a:p>
            <a:endParaRPr lang="en-US" dirty="0"/>
          </a:p>
        </p:txBody>
      </p:sp>
      <p:sp>
        <p:nvSpPr>
          <p:cNvPr id="3" name="Title 2"/>
          <p:cNvSpPr>
            <a:spLocks noGrp="1"/>
          </p:cNvSpPr>
          <p:nvPr>
            <p:ph type="title"/>
          </p:nvPr>
        </p:nvSpPr>
        <p:spPr/>
        <p:txBody>
          <a:bodyPr/>
          <a:lstStyle/>
          <a:p>
            <a:r>
              <a:rPr lang="en-US" dirty="0"/>
              <a:t>II. Nutrition</a:t>
            </a:r>
          </a:p>
        </p:txBody>
      </p:sp>
    </p:spTree>
    <p:extLst>
      <p:ext uri="{BB962C8B-B14F-4D97-AF65-F5344CB8AC3E}">
        <p14:creationId xmlns:p14="http://schemas.microsoft.com/office/powerpoint/2010/main" val="4275557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pPr marL="45720" indent="0">
              <a:buNone/>
            </a:pPr>
            <a:r>
              <a:rPr lang="en-US" dirty="0"/>
              <a:t>How have humans created culinary systems to meet their food needs?</a:t>
            </a:r>
          </a:p>
          <a:p>
            <a:r>
              <a:rPr lang="en-US" dirty="0"/>
              <a:t>Preservation of Foods</a:t>
            </a:r>
          </a:p>
          <a:p>
            <a:pPr lvl="1"/>
            <a:r>
              <a:rPr lang="en-US" dirty="0"/>
              <a:t>Refrigeration</a:t>
            </a:r>
          </a:p>
          <a:p>
            <a:pPr lvl="1"/>
            <a:r>
              <a:rPr lang="en-US" dirty="0"/>
              <a:t>Drying</a:t>
            </a:r>
          </a:p>
          <a:p>
            <a:pPr lvl="1"/>
            <a:r>
              <a:rPr lang="en-US" dirty="0"/>
              <a:t>Brining (soaking in brine)</a:t>
            </a:r>
          </a:p>
          <a:p>
            <a:pPr lvl="1"/>
            <a:r>
              <a:rPr lang="en-US" dirty="0"/>
              <a:t>Heating</a:t>
            </a:r>
          </a:p>
          <a:p>
            <a:pPr lvl="1"/>
            <a:r>
              <a:rPr lang="en-US" dirty="0"/>
              <a:t>Salting</a:t>
            </a:r>
          </a:p>
          <a:p>
            <a:pPr lvl="1"/>
            <a:r>
              <a:rPr lang="en-US" dirty="0"/>
              <a:t>Smoking </a:t>
            </a:r>
          </a:p>
        </p:txBody>
      </p:sp>
      <p:sp>
        <p:nvSpPr>
          <p:cNvPr id="5" name="Title 4"/>
          <p:cNvSpPr>
            <a:spLocks noGrp="1"/>
          </p:cNvSpPr>
          <p:nvPr>
            <p:ph type="title"/>
          </p:nvPr>
        </p:nvSpPr>
        <p:spPr/>
        <p:txBody>
          <a:bodyPr/>
          <a:lstStyle/>
          <a:p>
            <a:r>
              <a:rPr lang="en-US" dirty="0"/>
              <a:t>III. Culinary Systems</a:t>
            </a:r>
          </a:p>
        </p:txBody>
      </p:sp>
    </p:spTree>
    <p:extLst>
      <p:ext uri="{BB962C8B-B14F-4D97-AF65-F5344CB8AC3E}">
        <p14:creationId xmlns:p14="http://schemas.microsoft.com/office/powerpoint/2010/main" val="3052022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EAE68B5-730E-6C46-9FDE-D025A100BB9F}"/>
              </a:ext>
            </a:extLst>
          </p:cNvPr>
          <p:cNvSpPr>
            <a:spLocks noGrp="1"/>
          </p:cNvSpPr>
          <p:nvPr>
            <p:ph idx="1"/>
          </p:nvPr>
        </p:nvSpPr>
        <p:spPr/>
        <p:txBody>
          <a:bodyPr/>
          <a:lstStyle/>
          <a:p>
            <a:r>
              <a:rPr lang="en-US" dirty="0"/>
              <a:t>Culinary Systems</a:t>
            </a:r>
          </a:p>
          <a:p>
            <a:pPr lvl="1"/>
            <a:r>
              <a:rPr lang="en-US" dirty="0"/>
              <a:t>Methods for producing, preparing, consuming, and attaching meaning to food</a:t>
            </a:r>
          </a:p>
          <a:p>
            <a:r>
              <a:rPr lang="en-US" dirty="0"/>
              <a:t>Four Major Processes in the Creation of Culinary Systems</a:t>
            </a:r>
          </a:p>
          <a:p>
            <a:pPr lvl="1"/>
            <a:r>
              <a:rPr lang="en-US" dirty="0"/>
              <a:t>Creation of methods of subsistence</a:t>
            </a:r>
          </a:p>
          <a:p>
            <a:pPr lvl="2"/>
            <a:r>
              <a:rPr lang="en-US" dirty="0"/>
              <a:t>hunting &amp; gathering</a:t>
            </a:r>
          </a:p>
          <a:p>
            <a:pPr lvl="2"/>
            <a:r>
              <a:rPr lang="en-US" dirty="0"/>
              <a:t>agriculture</a:t>
            </a:r>
          </a:p>
          <a:p>
            <a:pPr lvl="1"/>
            <a:r>
              <a:rPr lang="en-US" dirty="0" err="1"/>
              <a:t>Diffussion</a:t>
            </a:r>
            <a:r>
              <a:rPr lang="en-US" dirty="0"/>
              <a:t> of food and subsistence methods</a:t>
            </a:r>
          </a:p>
          <a:p>
            <a:pPr lvl="1"/>
            <a:r>
              <a:rPr lang="en-US" dirty="0"/>
              <a:t>Role of social identities (class, gender, ethnicity)</a:t>
            </a:r>
          </a:p>
          <a:p>
            <a:pPr lvl="1"/>
            <a:r>
              <a:rPr lang="en-US" dirty="0"/>
              <a:t>Role of the state (government)</a:t>
            </a:r>
          </a:p>
          <a:p>
            <a:endParaRPr lang="en-US" dirty="0"/>
          </a:p>
        </p:txBody>
      </p:sp>
      <p:sp>
        <p:nvSpPr>
          <p:cNvPr id="3" name="Title 2">
            <a:extLst>
              <a:ext uri="{FF2B5EF4-FFF2-40B4-BE49-F238E27FC236}">
                <a16:creationId xmlns:a16="http://schemas.microsoft.com/office/drawing/2014/main" id="{1C46B737-50F3-A74E-B9DA-2D079C621E6A}"/>
              </a:ext>
            </a:extLst>
          </p:cNvPr>
          <p:cNvSpPr>
            <a:spLocks noGrp="1"/>
          </p:cNvSpPr>
          <p:nvPr>
            <p:ph type="title"/>
          </p:nvPr>
        </p:nvSpPr>
        <p:spPr/>
        <p:txBody>
          <a:bodyPr/>
          <a:lstStyle/>
          <a:p>
            <a:r>
              <a:rPr lang="en-US" dirty="0"/>
              <a:t>III. Culinary Systems</a:t>
            </a:r>
          </a:p>
        </p:txBody>
      </p:sp>
    </p:spTree>
    <p:extLst>
      <p:ext uri="{BB962C8B-B14F-4D97-AF65-F5344CB8AC3E}">
        <p14:creationId xmlns:p14="http://schemas.microsoft.com/office/powerpoint/2010/main" val="3882393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5720" indent="0">
              <a:buNone/>
            </a:pPr>
            <a:r>
              <a:rPr lang="en-US" sz="2400" dirty="0"/>
              <a:t>What are the major concepts we will use in this course?</a:t>
            </a:r>
          </a:p>
          <a:p>
            <a:r>
              <a:rPr lang="en-US" sz="2400" dirty="0" err="1"/>
              <a:t>Foodways</a:t>
            </a:r>
            <a:r>
              <a:rPr lang="en-US" sz="2400" dirty="0"/>
              <a:t>: “ways of conceptualizing, evaluating, preparing and consuming foods characteristic of a particular society, cultural group or geographical area” (</a:t>
            </a:r>
            <a:r>
              <a:rPr lang="en-US" sz="2400" dirty="0" err="1"/>
              <a:t>Dic</a:t>
            </a:r>
            <a:r>
              <a:rPr lang="en-US" sz="2400" dirty="0"/>
              <a:t> Human </a:t>
            </a:r>
            <a:r>
              <a:rPr lang="en-US" sz="2400" dirty="0" err="1"/>
              <a:t>Geog</a:t>
            </a:r>
            <a:r>
              <a:rPr lang="en-US" sz="2400" dirty="0"/>
              <a:t>)</a:t>
            </a:r>
          </a:p>
          <a:p>
            <a:r>
              <a:rPr lang="en-US" sz="2400" dirty="0"/>
              <a:t>Culinary Systems: the systems (environmental, political, economic, cultural) by which societies produce, prepare, consume and attach meaning to food.</a:t>
            </a:r>
          </a:p>
          <a:p>
            <a:pPr marL="45720" indent="0">
              <a:buNone/>
            </a:pPr>
            <a:endParaRPr lang="en-US" dirty="0"/>
          </a:p>
        </p:txBody>
      </p:sp>
      <p:sp>
        <p:nvSpPr>
          <p:cNvPr id="3" name="Title 2"/>
          <p:cNvSpPr>
            <a:spLocks noGrp="1"/>
          </p:cNvSpPr>
          <p:nvPr>
            <p:ph type="title"/>
          </p:nvPr>
        </p:nvSpPr>
        <p:spPr/>
        <p:txBody>
          <a:bodyPr/>
          <a:lstStyle/>
          <a:p>
            <a:r>
              <a:rPr lang="en-US" dirty="0"/>
              <a:t>IV. Major Concepts</a:t>
            </a:r>
          </a:p>
        </p:txBody>
      </p:sp>
    </p:spTree>
    <p:extLst>
      <p:ext uri="{BB962C8B-B14F-4D97-AF65-F5344CB8AC3E}">
        <p14:creationId xmlns:p14="http://schemas.microsoft.com/office/powerpoint/2010/main" val="765419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Food Security: “food security exists when all people, at all times, have physical and economic access to sufficient, safe and nutritious food that meets their dietary needs and food preferences for an active and healthy life” (Food &amp; Agriculture Organization, as revised at the World Food Summit, 1996. Source: “Food Security.” </a:t>
            </a:r>
            <a:r>
              <a:rPr lang="en-US" sz="2400" i="1" dirty="0"/>
              <a:t>FAO Policy Brief</a:t>
            </a:r>
            <a:r>
              <a:rPr lang="en-US" sz="2400" dirty="0"/>
              <a:t>, June 2006, Issue 2. Web.</a:t>
            </a:r>
          </a:p>
          <a:p>
            <a:endParaRPr lang="en-US" dirty="0"/>
          </a:p>
        </p:txBody>
      </p:sp>
      <p:sp>
        <p:nvSpPr>
          <p:cNvPr id="3" name="Title 2"/>
          <p:cNvSpPr>
            <a:spLocks noGrp="1"/>
          </p:cNvSpPr>
          <p:nvPr>
            <p:ph type="title"/>
          </p:nvPr>
        </p:nvSpPr>
        <p:spPr/>
        <p:txBody>
          <a:bodyPr/>
          <a:lstStyle/>
          <a:p>
            <a:r>
              <a:rPr lang="en-US" dirty="0"/>
              <a:t>IV. Major Concepts</a:t>
            </a:r>
          </a:p>
        </p:txBody>
      </p:sp>
    </p:spTree>
    <p:extLst>
      <p:ext uri="{BB962C8B-B14F-4D97-AF65-F5344CB8AC3E}">
        <p14:creationId xmlns:p14="http://schemas.microsoft.com/office/powerpoint/2010/main" val="3953339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Food Sovereignty: “Food Sovereignty is the right of peoples to healthy and culturally appropriate food produced through ecologically sound and sustainable methods, and their right to define their own food and agriculture systems” (La Via </a:t>
            </a:r>
            <a:r>
              <a:rPr lang="en-US" sz="2400" dirty="0" err="1"/>
              <a:t>Campesina</a:t>
            </a:r>
            <a:r>
              <a:rPr lang="en-US" sz="2400" dirty="0"/>
              <a:t>).  </a:t>
            </a:r>
          </a:p>
          <a:p>
            <a:endParaRPr lang="en-US" dirty="0"/>
          </a:p>
        </p:txBody>
      </p:sp>
      <p:sp>
        <p:nvSpPr>
          <p:cNvPr id="3" name="Title 2"/>
          <p:cNvSpPr>
            <a:spLocks noGrp="1"/>
          </p:cNvSpPr>
          <p:nvPr>
            <p:ph type="title"/>
          </p:nvPr>
        </p:nvSpPr>
        <p:spPr/>
        <p:txBody>
          <a:bodyPr/>
          <a:lstStyle/>
          <a:p>
            <a:r>
              <a:rPr lang="en-US" dirty="0"/>
              <a:t>Iv. </a:t>
            </a:r>
            <a:r>
              <a:rPr lang="en-US"/>
              <a:t>Major Concepts</a:t>
            </a:r>
          </a:p>
        </p:txBody>
      </p:sp>
    </p:spTree>
    <p:extLst>
      <p:ext uri="{BB962C8B-B14F-4D97-AF65-F5344CB8AC3E}">
        <p14:creationId xmlns:p14="http://schemas.microsoft.com/office/powerpoint/2010/main" val="354018457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Grid.thmx</Template>
  <TotalTime>154</TotalTime>
  <Words>362</Words>
  <Application>Microsoft Macintosh PowerPoint</Application>
  <PresentationFormat>On-screen Show (4:3)</PresentationFormat>
  <Paragraphs>41</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Franklin Gothic Medium</vt:lpstr>
      <vt:lpstr>Wingdings</vt:lpstr>
      <vt:lpstr>Wingdings 2</vt:lpstr>
      <vt:lpstr>Grid</vt:lpstr>
      <vt:lpstr>Food as History</vt:lpstr>
      <vt:lpstr>Canada’s Official Food Rules, 1942</vt:lpstr>
      <vt:lpstr>II. Nutrition</vt:lpstr>
      <vt:lpstr>III. Culinary Systems</vt:lpstr>
      <vt:lpstr>III. Culinary Systems</vt:lpstr>
      <vt:lpstr>IV. Major Concepts</vt:lpstr>
      <vt:lpstr>IV. Major Concepts</vt:lpstr>
      <vt:lpstr>Iv. Major Concepts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Food as History</dc:title>
  <dc:creator>UTS Admin</dc:creator>
  <cp:lastModifiedBy>Microsoft Office User</cp:lastModifiedBy>
  <cp:revision>12</cp:revision>
  <dcterms:created xsi:type="dcterms:W3CDTF">2016-01-14T16:31:50Z</dcterms:created>
  <dcterms:modified xsi:type="dcterms:W3CDTF">2019-01-08T22:00:54Z</dcterms:modified>
</cp:coreProperties>
</file>