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notesMasterIdLst>
    <p:notesMasterId r:id="rId20"/>
  </p:notesMasterIdLst>
  <p:sldIdLst>
    <p:sldId id="257" r:id="rId2"/>
    <p:sldId id="305" r:id="rId3"/>
    <p:sldId id="261" r:id="rId4"/>
    <p:sldId id="308" r:id="rId5"/>
    <p:sldId id="306" r:id="rId6"/>
    <p:sldId id="280" r:id="rId7"/>
    <p:sldId id="266" r:id="rId8"/>
    <p:sldId id="262" r:id="rId9"/>
    <p:sldId id="302" r:id="rId10"/>
    <p:sldId id="303" r:id="rId11"/>
    <p:sldId id="309" r:id="rId12"/>
    <p:sldId id="279" r:id="rId13"/>
    <p:sldId id="263" r:id="rId14"/>
    <p:sldId id="264" r:id="rId15"/>
    <p:sldId id="265" r:id="rId16"/>
    <p:sldId id="278" r:id="rId17"/>
    <p:sldId id="310" r:id="rId18"/>
    <p:sldId id="307" r:id="rId19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976" autoAdjust="0"/>
    <p:restoredTop sz="94660"/>
  </p:normalViewPr>
  <p:slideViewPr>
    <p:cSldViewPr snapToGrid="0" snapToObjects="1">
      <p:cViewPr varScale="1">
        <p:scale>
          <a:sx n="125" d="100"/>
          <a:sy n="125" d="100"/>
        </p:scale>
        <p:origin x="-120" y="-2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16AB2FF-E5C6-44D1-9DE7-13696788020B}" type="datetimeFigureOut">
              <a:rPr lang="en-US"/>
              <a:pPr>
                <a:defRPr/>
              </a:pPr>
              <a:t>2019-01-16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noProof="0" smtClean="0"/>
              <a:t>Click to edit Master text styles</a:t>
            </a:r>
          </a:p>
          <a:p>
            <a:pPr lvl="1"/>
            <a:r>
              <a:rPr lang="en-CA" noProof="0" smtClean="0"/>
              <a:t>Second level</a:t>
            </a:r>
          </a:p>
          <a:p>
            <a:pPr lvl="2"/>
            <a:r>
              <a:rPr lang="en-CA" noProof="0" smtClean="0"/>
              <a:t>Third level</a:t>
            </a:r>
          </a:p>
          <a:p>
            <a:pPr lvl="3"/>
            <a:r>
              <a:rPr lang="en-CA" noProof="0" smtClean="0"/>
              <a:t>Fourth level</a:t>
            </a:r>
          </a:p>
          <a:p>
            <a:pPr lvl="4"/>
            <a:r>
              <a:rPr lang="en-CA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DF726C67-E44C-41BA-8396-C95A43ED07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2668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72" charset="-128"/>
        <a:cs typeface="ＭＳ Ｐゴシック" pitchFamily="-72" charset="-128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72" charset="-128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72" charset="-128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72" charset="-128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72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A72397E-BE29-442F-AD25-D8CBB58B701D}" type="slidenum">
              <a:rPr lang="en-CA">
                <a:latin typeface="Arial" pitchFamily="-72" charset="0"/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CA">
              <a:latin typeface="Arial" pitchFamily="-72" charset="0"/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>
              <a:latin typeface="Arial" pitchFamily="-72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pPr eaLnBrk="1" hangingPunct="1"/>
            <a:fld id="{BA988116-53A1-BD41-ADF7-10F8A9CE809B}" type="slidenum">
              <a:rPr lang="en-US" sz="1200"/>
              <a:pPr eaLnBrk="1" hangingPunct="1"/>
              <a:t>18</a:t>
            </a:fld>
            <a:endParaRPr lang="en-US" sz="1200"/>
          </a:p>
        </p:txBody>
      </p:sp>
      <p:sp>
        <p:nvSpPr>
          <p:cNvPr id="46083" name="Rectangle 2"/>
          <p:cNvSpPr>
            <a:spLocks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6084" name="Rectangle 3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white">
          <a:xfrm>
            <a:off x="8991600" y="3175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55575" y="241935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CA" smtClean="0"/>
              <a:t>Click to edit Master subtitle style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15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CE0718-4B28-48ED-8213-35591B4CA448}" type="datetimeFigureOut">
              <a:rPr lang="en-US"/>
              <a:pPr>
                <a:defRPr/>
              </a:pPr>
              <a:t>2019-01-16</a:t>
            </a:fld>
            <a:endParaRPr lang="en-US"/>
          </a:p>
        </p:txBody>
      </p:sp>
      <p:sp>
        <p:nvSpPr>
          <p:cNvPr id="16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 smtClean="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82C3BCA5-A61E-4D1E-8330-6ED4B0DFD6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xmlns:p14="http://schemas.microsoft.com/office/powerpoint/2010/main"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CFA4E4-C67F-4541-99BE-CE8997ABA0DF}" type="datetimeFigureOut">
              <a:rPr lang="en-US"/>
              <a:pPr>
                <a:defRPr/>
              </a:pPr>
              <a:t>2019-01-16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1D65CC-A893-4E66-8BE2-C0F60298C6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xmlns:p14="http://schemas.microsoft.com/office/powerpoint/2010/main"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4021137" y="3278188"/>
            <a:ext cx="6245225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6838950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934200" y="3021013"/>
            <a:ext cx="420688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915150" y="3009900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81DE7F-06E7-4142-8C2B-782BF008AB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ED327D-CAB4-4DF1-8C0A-952FEB8B581A}" type="datetimeFigureOut">
              <a:rPr lang="en-US"/>
              <a:pPr>
                <a:defRPr/>
              </a:pPr>
              <a:t>2019-01-16</a:t>
            </a:fld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xmlns:p14="http://schemas.microsoft.com/office/powerpoint/2010/main"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E4D368-9530-420F-B420-8CBC482C7A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1354A7-37DC-493E-B5E2-0AA25B371022}" type="datetimeFigureOut">
              <a:rPr lang="en-US"/>
              <a:pPr>
                <a:defRPr/>
              </a:pPr>
              <a:t>2019-01-16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2450" y="1027113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565CA4-71D7-4968-B06E-BB1BF3D396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xmlns:p14="http://schemas.microsoft.com/office/powerpoint/2010/main"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152400" y="2286000"/>
            <a:ext cx="8832850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55575" y="142875"/>
            <a:ext cx="8832850" cy="213995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52400" y="2438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04F82B-0C37-4CBF-A264-7BCA4F50F731}" type="datetimeFigureOut">
              <a:rPr lang="en-US"/>
              <a:pPr>
                <a:defRPr/>
              </a:pPr>
              <a:t>2019-01-16</a:t>
            </a:fld>
            <a:endParaRPr 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 smtClean="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79F2A8D2-0092-4421-9968-C4991B1E64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xmlns:p14="http://schemas.microsoft.com/office/powerpoint/2010/main"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 flipV="1">
            <a:off x="4562475" y="1576388"/>
            <a:ext cx="9525" cy="481806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10325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C31AB7-C27A-4123-AAD1-E6AA9170FF1A}" type="datetimeFigureOut">
              <a:rPr lang="en-US"/>
              <a:pPr>
                <a:defRPr/>
              </a:pPr>
              <a:t>2019-01-16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83E081-2FE8-43E1-A539-D0B07B748B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xmlns:p14="http://schemas.microsoft.com/office/powerpoint/2010/main"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 flipV="1">
            <a:off x="4572000" y="2200275"/>
            <a:ext cx="0" cy="4187825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52400" y="1371600"/>
            <a:ext cx="8832850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050" y="6391275"/>
            <a:ext cx="8832850" cy="31115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152400" y="1279525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1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DE7FD3-662F-4A1C-86DB-D5EF704E79D6}" type="datetimeFigureOut">
              <a:rPr lang="en-US"/>
              <a:pPr>
                <a:defRPr/>
              </a:pPr>
              <a:t>2019-01-16</a:t>
            </a:fld>
            <a:endParaRPr lang="en-US"/>
          </a:p>
        </p:txBody>
      </p:sp>
      <p:sp>
        <p:nvSpPr>
          <p:cNvPr id="19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10325"/>
            <a:ext cx="3581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988"/>
            <a:ext cx="457200" cy="441325"/>
          </a:xfrm>
        </p:spPr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fld id="{8931EB10-BC06-416E-8BE6-F8FB879C70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xmlns:p14="http://schemas.microsoft.com/office/powerpoint/2010/main"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0CD4DC-A5E5-4F72-BD5A-68DA6C07B04C}" type="datetimeFigureOut">
              <a:rPr lang="en-US"/>
              <a:pPr>
                <a:defRPr/>
              </a:pPr>
              <a:t>2019-01-16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6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6B9B6D-E7E1-49FA-BA11-9049A52EAC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52400" y="15875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65606A-2B78-4C54-B54A-AF023262012F}" type="datetimeFigureOut">
              <a:rPr lang="en-US"/>
              <a:pPr>
                <a:defRPr/>
              </a:pPr>
              <a:t>2019-01-16</a:t>
            </a:fld>
            <a:endParaRPr lang="en-US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5"/>
          </a:xfrm>
        </p:spPr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AA7B4EB1-F6F6-4436-ABB4-466378067F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52400" y="152400"/>
            <a:ext cx="8832850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19063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 smtClean="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F675938E-C1B5-4E62-B77B-D83085F46D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7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74A053-C7ED-47F4-BC7F-2FA9156515D6}" type="datetimeFigureOut">
              <a:rPr lang="en-US"/>
              <a:pPr>
                <a:defRPr/>
              </a:pPr>
              <a:t>2019-01-16</a:t>
            </a:fld>
            <a:endParaRPr lang="en-US"/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382963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xmlns:p14="http://schemas.microsoft.com/office/powerpoint/2010/main"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2850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CA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256064-8E73-4DFC-9C03-A52EBC9FD6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7" name="Date Placeholder 4"/>
          <p:cNvSpPr>
            <a:spLocks noGrp="1"/>
          </p:cNvSpPr>
          <p:nvPr>
            <p:ph type="dt" sz="half" idx="11"/>
          </p:nvPr>
        </p:nvSpPr>
        <p:spPr>
          <a:xfrm>
            <a:off x="5788025" y="6405563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B9BF44-BC8C-408A-8B9A-84FE7FF4E30D}" type="datetimeFigureOut">
              <a:rPr lang="en-US"/>
              <a:pPr>
                <a:defRPr/>
              </a:pPr>
              <a:t>2019-01-16</a:t>
            </a:fld>
            <a:endParaRPr lang="en-US"/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584575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xmlns:p14="http://schemas.microsoft.com/office/powerpoint/2010/main"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5EB8414-1568-423D-83F2-7031F1ED37D9}" type="datetimeFigureOut">
              <a:rPr lang="en-US"/>
              <a:pPr>
                <a:defRPr/>
              </a:pPr>
              <a:t>2019-01-16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smtClean="0">
                <a:solidFill>
                  <a:schemeClr val="accent3">
                    <a:shade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B1B72DA3-D7EE-40A2-BAD8-A03D5A0C20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8" name="Title Placeholder 21"/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1039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10" r:id="rId12"/>
  </p:sldLayoutIdLst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3300" kern="1200">
          <a:solidFill>
            <a:srgbClr val="7B9899"/>
          </a:solidFill>
          <a:latin typeface="+mj-lt"/>
          <a:ea typeface="ＭＳ Ｐゴシック" pitchFamily="-72" charset="-128"/>
          <a:cs typeface="ＭＳ Ｐゴシック" pitchFamily="-72" charset="-128"/>
        </a:defRPr>
      </a:lvl1pPr>
      <a:lvl2pPr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-72" charset="0"/>
          <a:ea typeface="ＭＳ Ｐゴシック" pitchFamily="-72" charset="-128"/>
          <a:cs typeface="ＭＳ Ｐゴシック" pitchFamily="-72" charset="-128"/>
        </a:defRPr>
      </a:lvl2pPr>
      <a:lvl3pPr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-72" charset="0"/>
          <a:ea typeface="ＭＳ Ｐゴシック" pitchFamily="-72" charset="-128"/>
          <a:cs typeface="ＭＳ Ｐゴシック" pitchFamily="-72" charset="-128"/>
        </a:defRPr>
      </a:lvl3pPr>
      <a:lvl4pPr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-72" charset="0"/>
          <a:ea typeface="ＭＳ Ｐゴシック" pitchFamily="-72" charset="-128"/>
          <a:cs typeface="ＭＳ Ｐゴシック" pitchFamily="-72" charset="-128"/>
        </a:defRPr>
      </a:lvl4pPr>
      <a:lvl5pPr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-72" charset="0"/>
          <a:ea typeface="ＭＳ Ｐゴシック" pitchFamily="-72" charset="-128"/>
          <a:cs typeface="ＭＳ Ｐゴシック" pitchFamily="-72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-72" charset="0"/>
          <a:ea typeface="ＭＳ Ｐゴシック" pitchFamily="-72" charset="-128"/>
          <a:cs typeface="ＭＳ Ｐゴシック" pitchFamily="-72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-72" charset="0"/>
          <a:ea typeface="ＭＳ Ｐゴシック" pitchFamily="-72" charset="-128"/>
          <a:cs typeface="ＭＳ Ｐゴシック" pitchFamily="-72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-72" charset="0"/>
          <a:ea typeface="ＭＳ Ｐゴシック" pitchFamily="-72" charset="-128"/>
          <a:cs typeface="ＭＳ Ｐゴシック" pitchFamily="-72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-72" charset="0"/>
          <a:ea typeface="ＭＳ Ｐゴシック" pitchFamily="-72" charset="-128"/>
          <a:cs typeface="ＭＳ Ｐゴシック" pitchFamily="-72" charset="-128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-72" charset="2"/>
        <a:buChar char=""/>
        <a:defRPr sz="2700" kern="1200">
          <a:solidFill>
            <a:schemeClr val="tx1"/>
          </a:solidFill>
          <a:latin typeface="+mn-lt"/>
          <a:ea typeface="ＭＳ Ｐゴシック" pitchFamily="-72" charset="-128"/>
          <a:cs typeface="ＭＳ Ｐゴシック" pitchFamily="-72" charset="-128"/>
        </a:defRPr>
      </a:lvl1pPr>
      <a:lvl2pPr marL="547688" indent="-2730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-72" charset="2"/>
        <a:buChar char=""/>
        <a:defRPr sz="2200" kern="1200">
          <a:solidFill>
            <a:schemeClr val="tx2"/>
          </a:solidFill>
          <a:latin typeface="+mn-lt"/>
          <a:ea typeface="ＭＳ Ｐゴシック" pitchFamily="-72" charset="-128"/>
          <a:cs typeface="+mn-cs"/>
        </a:defRPr>
      </a:lvl2pPr>
      <a:lvl3pPr marL="822325" indent="-228600" algn="l" rtl="0" fontAlgn="base">
        <a:spcBef>
          <a:spcPct val="20000"/>
        </a:spcBef>
        <a:spcAft>
          <a:spcPct val="0"/>
        </a:spcAft>
        <a:buClr>
          <a:srgbClr val="8CADAE"/>
        </a:buClr>
        <a:buSzPct val="75000"/>
        <a:buFont typeface="Wingdings 2" pitchFamily="-72" charset="2"/>
        <a:buChar char=""/>
        <a:defRPr sz="2000" kern="1200">
          <a:solidFill>
            <a:schemeClr val="tx1"/>
          </a:solidFill>
          <a:latin typeface="+mn-lt"/>
          <a:ea typeface="ＭＳ Ｐゴシック" pitchFamily="-72" charset="-128"/>
          <a:cs typeface="+mn-cs"/>
        </a:defRPr>
      </a:lvl3pPr>
      <a:lvl4pPr marL="1096963" indent="-228600" algn="l" rtl="0" fontAlgn="base">
        <a:spcBef>
          <a:spcPct val="20000"/>
        </a:spcBef>
        <a:spcAft>
          <a:spcPct val="0"/>
        </a:spcAft>
        <a:buClr>
          <a:srgbClr val="8C7B70"/>
        </a:buClr>
        <a:buSzPct val="70000"/>
        <a:buFont typeface="Wingdings" pitchFamily="-72" charset="2"/>
        <a:buChar char=""/>
        <a:defRPr sz="2000" kern="1200">
          <a:solidFill>
            <a:schemeClr val="tx2"/>
          </a:solidFill>
          <a:latin typeface="+mn-lt"/>
          <a:ea typeface="ＭＳ Ｐゴシック" pitchFamily="-72" charset="-128"/>
          <a:cs typeface="+mn-cs"/>
        </a:defRPr>
      </a:lvl4pPr>
      <a:lvl5pPr marL="1371600" indent="-228600" algn="l" rtl="0" fontAlgn="base">
        <a:spcBef>
          <a:spcPct val="20000"/>
        </a:spcBef>
        <a:spcAft>
          <a:spcPct val="0"/>
        </a:spcAft>
        <a:buClr>
          <a:srgbClr val="8FB08C"/>
        </a:buClr>
        <a:buChar char="•"/>
        <a:defRPr kern="1200">
          <a:solidFill>
            <a:schemeClr val="tx1"/>
          </a:solidFill>
          <a:latin typeface="+mn-lt"/>
          <a:ea typeface="ＭＳ Ｐゴシック" pitchFamily="-72" charset="-128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image" Target="../media/image15.jpeg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7B9899"/>
                </a:solidFill>
              </a:rPr>
              <a:t>Producing Food</a:t>
            </a:r>
          </a:p>
        </p:txBody>
      </p:sp>
      <p:sp>
        <p:nvSpPr>
          <p:cNvPr id="16386" name="Content Placeholder 4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marL="571500" indent="-571500">
              <a:buFont typeface="Georgia" pitchFamily="-72" charset="0"/>
              <a:buAutoNum type="romanUcPeriod"/>
            </a:pPr>
            <a:r>
              <a:rPr lang="en-US" dirty="0"/>
              <a:t>Introduction</a:t>
            </a:r>
          </a:p>
          <a:p>
            <a:pPr marL="571500" indent="-571500">
              <a:buFont typeface="Georgia" pitchFamily="-72" charset="0"/>
              <a:buAutoNum type="romanUcPeriod"/>
            </a:pPr>
            <a:r>
              <a:rPr lang="en-US" dirty="0"/>
              <a:t>Hunting &amp; </a:t>
            </a:r>
            <a:r>
              <a:rPr lang="en-US" dirty="0" smtClean="0"/>
              <a:t>Gathering</a:t>
            </a:r>
            <a:endParaRPr lang="en-US" dirty="0"/>
          </a:p>
          <a:p>
            <a:pPr marL="571500" indent="-571500">
              <a:buFont typeface="Georgia" pitchFamily="-72" charset="0"/>
              <a:buAutoNum type="romanUcPeriod"/>
            </a:pPr>
            <a:r>
              <a:rPr lang="en-US" dirty="0" smtClean="0"/>
              <a:t>The Origins and Practice of Agriculture</a:t>
            </a:r>
            <a:endParaRPr lang="en-US" dirty="0"/>
          </a:p>
          <a:p>
            <a:pPr marL="571500" indent="-571500">
              <a:buFont typeface="Georgia" pitchFamily="-72" charset="0"/>
              <a:buAutoNum type="romanUcPeriod"/>
            </a:pPr>
            <a:r>
              <a:rPr lang="en-US" dirty="0" smtClean="0"/>
              <a:t>Producing Food in Turtle Island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/>
          </p:cNvSpPr>
          <p:nvPr>
            <p:ph type="title" idx="4294967295"/>
          </p:nvPr>
        </p:nvSpPr>
        <p:spPr>
          <a:xfrm>
            <a:off x="301625" y="425450"/>
            <a:ext cx="8534400" cy="758825"/>
          </a:xfrm>
        </p:spPr>
        <p:txBody>
          <a:bodyPr/>
          <a:lstStyle/>
          <a:p>
            <a:r>
              <a:rPr lang="en-US" sz="2900"/>
              <a:t>Pyramid of Kukulcan at center of the Mayan City of Chitchen Itza</a:t>
            </a:r>
            <a:endParaRPr lang="en-US"/>
          </a:p>
        </p:txBody>
      </p:sp>
      <p:pic>
        <p:nvPicPr>
          <p:cNvPr id="97284" name="Picture 4" descr="El Castillo Kukulcan Chichen Itza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301625" y="1554163"/>
            <a:ext cx="8534400" cy="4538662"/>
          </a:xfrm>
        </p:spPr>
      </p:pic>
    </p:spTree>
  </p:cSld>
  <p:clrMapOvr>
    <a:masterClrMapping/>
  </p:clrMapOvr>
  <p:transition xmlns:p14="http://schemas.microsoft.com/office/powerpoint/2010/main"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III. The Origins and Practice of Agriculture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274320" indent="-274320" fontAlgn="auto">
              <a:spcAft>
                <a:spcPts val="600"/>
              </a:spcAft>
              <a:buFont typeface="Wingdings 2"/>
              <a:buChar char=""/>
              <a:defRPr/>
            </a:pPr>
            <a:r>
              <a:rPr lang="en-US" dirty="0" smtClean="0"/>
              <a:t>Mississippians</a:t>
            </a:r>
            <a:r>
              <a:rPr lang="en-US" dirty="0"/>
              <a:t>, 1000 AD to 1500s</a:t>
            </a:r>
          </a:p>
          <a:p>
            <a:pPr marL="548640" lvl="1" indent="-274320" fontAlgn="auto">
              <a:spcAft>
                <a:spcPts val="600"/>
              </a:spcAft>
              <a:buFont typeface="Wingdings"/>
              <a:buChar char=""/>
              <a:defRPr/>
            </a:pPr>
            <a:r>
              <a:rPr lang="en-US" dirty="0" smtClean="0"/>
              <a:t>Cahokia</a:t>
            </a:r>
          </a:p>
          <a:p>
            <a:pPr fontAlgn="auto">
              <a:spcAft>
                <a:spcPts val="600"/>
              </a:spcAft>
              <a:defRPr/>
            </a:pPr>
            <a:r>
              <a:rPr lang="en-US" dirty="0"/>
              <a:t>Hohokam and Anasazi, 300 AD to 1100 </a:t>
            </a:r>
            <a:r>
              <a:rPr lang="en-US" dirty="0" smtClean="0"/>
              <a:t>AD</a:t>
            </a:r>
          </a:p>
          <a:p>
            <a:pPr fontAlgn="auto">
              <a:spcAft>
                <a:spcPts val="600"/>
              </a:spcAft>
              <a:defRPr/>
            </a:pPr>
            <a:r>
              <a:rPr lang="en-US" dirty="0" smtClean="0"/>
              <a:t>Maize in Ontario by 500 CE, major food crop by 1100 CE</a:t>
            </a:r>
          </a:p>
          <a:p>
            <a:pPr fontAlgn="auto">
              <a:spcAft>
                <a:spcPts val="600"/>
              </a:spcAft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9739754"/>
      </p:ext>
    </p:extLst>
  </p:cSld>
  <p:clrMapOvr>
    <a:masterClrMapping/>
  </p:clrMapOvr>
  <p:transition xmlns:p14="http://schemas.microsoft.com/office/powerpoint/2010/main"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Mississippians and Related Cultures</a:t>
            </a:r>
          </a:p>
        </p:txBody>
      </p:sp>
      <p:sp>
        <p:nvSpPr>
          <p:cNvPr id="28674" name="Text Placeholder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8675" name="Content Placeholder 4" descr="Mississippian_cultures_HRoe_2010.jpg"/>
          <p:cNvPicPr>
            <a:picLocks noGrp="1" noChangeAspect="1"/>
          </p:cNvPicPr>
          <p:nvPr>
            <p:ph sz="quarter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19" b="-119"/>
          <a:stretch>
            <a:fillRect/>
          </a:stretch>
        </p:blipFill>
        <p:spPr/>
      </p:pic>
    </p:spTree>
  </p:cSld>
  <p:clrMapOvr>
    <a:masterClrMapping/>
  </p:clrMapOvr>
  <p:transition xmlns:p14="http://schemas.microsoft.com/office/powerpoint/2010/main"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7B9899"/>
                </a:solidFill>
              </a:rPr>
              <a:t>Cahokia</a:t>
            </a:r>
          </a:p>
        </p:txBody>
      </p:sp>
      <p:pic>
        <p:nvPicPr>
          <p:cNvPr id="29698" name="Content Placeholder 3" descr="cahokia mounds_5 ENHANCED.jpg"/>
          <p:cNvPicPr>
            <a:picLocks noGrp="1" noChangeAspect="1"/>
          </p:cNvPicPr>
          <p:nvPr>
            <p:ph sz="quarter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7661" r="-7661"/>
          <a:stretch>
            <a:fillRect/>
          </a:stretch>
        </p:blipFill>
        <p:spPr>
          <a:xfrm>
            <a:off x="301625" y="1527175"/>
            <a:ext cx="8504238" cy="4572000"/>
          </a:xfrm>
        </p:spPr>
      </p:pic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7B9899"/>
                </a:solidFill>
              </a:rPr>
              <a:t>Cahokia</a:t>
            </a:r>
          </a:p>
        </p:txBody>
      </p:sp>
      <p:pic>
        <p:nvPicPr>
          <p:cNvPr id="30722" name="Content Placeholder 3" descr="Cahokia-TownsendMural.jpg"/>
          <p:cNvPicPr>
            <a:picLocks noGrp="1" noChangeAspect="1"/>
          </p:cNvPicPr>
          <p:nvPr>
            <p:ph sz="quarter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7708" b="-27708"/>
          <a:stretch>
            <a:fillRect/>
          </a:stretch>
        </p:blipFill>
        <p:spPr>
          <a:xfrm>
            <a:off x="301625" y="1527175"/>
            <a:ext cx="8504238" cy="4572000"/>
          </a:xfrm>
        </p:spPr>
      </p:pic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7B9899"/>
                </a:solidFill>
              </a:rPr>
              <a:t>Cahokia</a:t>
            </a:r>
          </a:p>
        </p:txBody>
      </p:sp>
      <p:pic>
        <p:nvPicPr>
          <p:cNvPr id="31746" name="Content Placeholder 3" descr="Cahokia MoundsSS 11.jpg"/>
          <p:cNvPicPr>
            <a:picLocks noGrp="1" noChangeAspect="1"/>
          </p:cNvPicPr>
          <p:nvPr>
            <p:ph sz="quarter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9753" r="-19753"/>
          <a:stretch>
            <a:fillRect/>
          </a:stretch>
        </p:blipFill>
        <p:spPr>
          <a:xfrm>
            <a:off x="301625" y="1527175"/>
            <a:ext cx="8504238" cy="4572000"/>
          </a:xfrm>
        </p:spPr>
      </p:pic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3"/>
          <p:cNvSpPr>
            <a:spLocks noGrp="1"/>
          </p:cNvSpPr>
          <p:nvPr>
            <p:ph type="title"/>
          </p:nvPr>
        </p:nvSpPr>
        <p:spPr>
          <a:xfrm>
            <a:off x="381000" y="1060450"/>
            <a:ext cx="2743200" cy="2606675"/>
          </a:xfrm>
        </p:spPr>
        <p:txBody>
          <a:bodyPr/>
          <a:lstStyle/>
          <a:p>
            <a:r>
              <a:rPr lang="en-US" smtClean="0"/>
              <a:t>Reconstruction of the Kincaid Site, Mississippian town, </a:t>
            </a:r>
            <a:br>
              <a:rPr lang="en-US" smtClean="0"/>
            </a:br>
            <a:r>
              <a:rPr lang="en-US" smtClean="0"/>
              <a:t>Southern Illinois</a:t>
            </a:r>
          </a:p>
        </p:txBody>
      </p:sp>
      <p:sp>
        <p:nvSpPr>
          <p:cNvPr id="32770" name="Text Placeholder 5"/>
          <p:cNvSpPr>
            <a:spLocks noGrp="1"/>
          </p:cNvSpPr>
          <p:nvPr>
            <p:ph type="body" idx="2"/>
          </p:nvPr>
        </p:nvSpPr>
        <p:spPr>
          <a:xfrm>
            <a:off x="381000" y="3667125"/>
            <a:ext cx="2362200" cy="2532063"/>
          </a:xfrm>
        </p:spPr>
        <p:txBody>
          <a:bodyPr/>
          <a:lstStyle/>
          <a:p>
            <a:endParaRPr lang="en-US"/>
          </a:p>
        </p:txBody>
      </p:sp>
      <p:pic>
        <p:nvPicPr>
          <p:cNvPr id="32771" name="Content Placeholder 6" descr="Kincaid_site (Illinois) Mississippians.jpg"/>
          <p:cNvPicPr>
            <a:picLocks noGrp="1" noChangeAspect="1"/>
          </p:cNvPicPr>
          <p:nvPr>
            <p:ph sz="quarter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326" b="-10326"/>
          <a:stretch>
            <a:fillRect/>
          </a:stretch>
        </p:blipFill>
        <p:spPr/>
      </p:pic>
    </p:spTree>
  </p:cSld>
  <p:clrMapOvr>
    <a:masterClrMapping/>
  </p:clrMapOvr>
  <p:transition xmlns:p14="http://schemas.microsoft.com/office/powerpoint/2010/main"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IV. Producing Food in Turtle Island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What were the culinary systems of Turtle Island?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4536231"/>
      </p:ext>
    </p:extLst>
  </p:cSld>
  <p:clrMapOvr>
    <a:masterClrMapping/>
  </p:clrMapOvr>
  <p:transition xmlns:p14="http://schemas.microsoft.com/office/powerpoint/2010/main"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65200"/>
            <a:ext cx="2362200" cy="2159000"/>
          </a:xfrm>
        </p:spPr>
        <p:txBody>
          <a:bodyPr/>
          <a:lstStyle/>
          <a:p>
            <a:r>
              <a:rPr lang="en-US" dirty="0" smtClean="0"/>
              <a:t>Culture Areas of Turtle Island and Agriculture at the Time of Colonization</a:t>
            </a:r>
            <a:endParaRPr lang="en-US" dirty="0"/>
          </a:p>
        </p:txBody>
      </p:sp>
      <p:pic>
        <p:nvPicPr>
          <p:cNvPr id="57346" name="Picture 2" descr="Culture Areas N Am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effectLst>
            <a:outerShdw blurRad="63500" dist="38099" dir="2700000" algn="ctr" rotWithShape="0">
              <a:srgbClr val="808080">
                <a:alpha val="74998"/>
              </a:srgbClr>
            </a:outerShdw>
          </a:effectLst>
        </p:spPr>
      </p:pic>
      <p:pic>
        <p:nvPicPr>
          <p:cNvPr id="57347" name="Picture 3" descr="Native A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2400" y="3637280"/>
            <a:ext cx="4419600" cy="3062288"/>
          </a:xfrm>
          <a:effectLst>
            <a:outerShdw blurRad="63500" dist="38099" dir="2700000" algn="ctr" rotWithShape="0">
              <a:srgbClr val="808080">
                <a:alpha val="74998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63455076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Otzi</a:t>
            </a:r>
            <a:r>
              <a:rPr lang="en-US" dirty="0" smtClean="0"/>
              <a:t> the Iceman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US" dirty="0" smtClean="0"/>
              <a:t>Photo </a:t>
            </a:r>
            <a:r>
              <a:rPr lang="en-US" dirty="0"/>
              <a:t>taken by Don Hitchcock at the travelling </a:t>
            </a:r>
            <a:r>
              <a:rPr lang="en-US" dirty="0" err="1"/>
              <a:t>Otzi</a:t>
            </a:r>
            <a:r>
              <a:rPr lang="en-US" dirty="0"/>
              <a:t> the Iceman exhibition of the South Tyrol Museum of Archaeology, Maritime Museum, Darling </a:t>
            </a:r>
            <a:r>
              <a:rPr lang="en-US" dirty="0" err="1"/>
              <a:t>Harbour</a:t>
            </a:r>
            <a:r>
              <a:rPr lang="en-US" dirty="0"/>
              <a:t>, Sydney NSW Australia February 2008 </a:t>
            </a:r>
            <a:br>
              <a:rPr lang="en-US" dirty="0"/>
            </a:br>
            <a:endParaRPr lang="en-US" dirty="0"/>
          </a:p>
        </p:txBody>
      </p:sp>
      <p:pic>
        <p:nvPicPr>
          <p:cNvPr id="7" name="Content Placeholder 6" descr="Otzi the Iceman Exhibit.jpg"/>
          <p:cNvPicPr>
            <a:picLocks noGrp="1" noChangeAspect="1"/>
          </p:cNvPicPr>
          <p:nvPr>
            <p:ph sz="quarter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1676" r="-3167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962958663"/>
      </p:ext>
    </p:extLst>
  </p:cSld>
  <p:clrMapOvr>
    <a:masterClrMapping/>
  </p:clrMapOvr>
  <p:transition xmlns:p14="http://schemas.microsoft.com/office/powerpoint/2010/main"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7B9899"/>
                </a:solidFill>
              </a:rPr>
              <a:t>II. Hunting &amp; Gathering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>
              <a:buFont typeface="Wingdings 2" pitchFamily="-72" charset="2"/>
              <a:buNone/>
            </a:pPr>
            <a:r>
              <a:rPr lang="en-US" dirty="0" smtClean="0"/>
              <a:t>How did hunting and gathering work in North America?</a:t>
            </a:r>
          </a:p>
          <a:p>
            <a:r>
              <a:rPr lang="en-US" dirty="0" smtClean="0"/>
              <a:t>2 basic means of subsistence</a:t>
            </a:r>
          </a:p>
          <a:p>
            <a:pPr lvl="1"/>
            <a:r>
              <a:rPr lang="en-US" dirty="0" smtClean="0"/>
              <a:t>Hunting and gathering</a:t>
            </a:r>
          </a:p>
          <a:p>
            <a:pPr lvl="1"/>
            <a:r>
              <a:rPr lang="en-US" dirty="0" smtClean="0"/>
              <a:t>Agriculture</a:t>
            </a:r>
          </a:p>
          <a:p>
            <a:r>
              <a:rPr lang="en-US" dirty="0" smtClean="0"/>
              <a:t>Homo </a:t>
            </a:r>
            <a:r>
              <a:rPr lang="en-US" dirty="0" smtClean="0"/>
              <a:t>erectus: 1.8 million years ago to 70,000 years ago</a:t>
            </a:r>
          </a:p>
          <a:p>
            <a:r>
              <a:rPr lang="en-US" dirty="0" smtClean="0"/>
              <a:t>Seasonal round</a:t>
            </a:r>
          </a:p>
          <a:p>
            <a:r>
              <a:rPr lang="en-US" dirty="0"/>
              <a:t>Broad spectrum </a:t>
            </a:r>
            <a:r>
              <a:rPr lang="en-US" dirty="0" smtClean="0"/>
              <a:t>revolution, 8000 BCE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“Wild Rice” (</a:t>
            </a:r>
            <a:r>
              <a:rPr lang="en-US" dirty="0" err="1" smtClean="0"/>
              <a:t>Manoomin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4" name="Content Placeholder 3" descr="Wildricecooked.jpg"/>
          <p:cNvPicPr>
            <a:picLocks noGrp="1" noChangeAspect="1"/>
          </p:cNvPicPr>
          <p:nvPr>
            <p:ph sz="quarter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977013891"/>
      </p:ext>
    </p:extLst>
  </p:cSld>
  <p:clrMapOvr>
    <a:masterClrMapping/>
  </p:clrMapOvr>
  <p:transition xmlns:p14="http://schemas.microsoft.com/office/powerpoint/2010/main"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Hopewell Interaction Sphere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Hopewell_Exchange_Network_HRoe_2010.jpg"/>
          <p:cNvPicPr>
            <a:picLocks noGrp="1" noChangeAspect="1"/>
          </p:cNvPicPr>
          <p:nvPr>
            <p:ph sz="quarter"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6009" r="-7026"/>
          <a:stretch/>
        </p:blipFill>
        <p:spPr/>
      </p:pic>
    </p:spTree>
    <p:extLst>
      <p:ext uri="{BB962C8B-B14F-4D97-AF65-F5344CB8AC3E}">
        <p14:creationId xmlns:p14="http://schemas.microsoft.com/office/powerpoint/2010/main" val="1375651724"/>
      </p:ext>
    </p:extLst>
  </p:cSld>
  <p:clrMapOvr>
    <a:masterClrMapping/>
  </p:clrMapOvr>
  <p:transition xmlns:p14="http://schemas.microsoft.com/office/powerpoint/2010/main"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III. </a:t>
            </a:r>
            <a:r>
              <a:rPr lang="en-CA" dirty="0" smtClean="0"/>
              <a:t>The Origin and Practice of Agriculture</a:t>
            </a:r>
            <a:endParaRPr lang="en-CA" dirty="0" smtClean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Wingdings 2" pitchFamily="-72" charset="2"/>
              <a:buNone/>
            </a:pPr>
            <a:r>
              <a:rPr lang="en-US" sz="2400" dirty="0" smtClean="0"/>
              <a:t>How did agriculture </a:t>
            </a:r>
            <a:r>
              <a:rPr lang="en-US" sz="2400" dirty="0" smtClean="0"/>
              <a:t>develop?</a:t>
            </a:r>
            <a:endParaRPr lang="en-CA" sz="2400" dirty="0" smtClean="0"/>
          </a:p>
          <a:p>
            <a:r>
              <a:rPr lang="en-CA" sz="2400" dirty="0" smtClean="0"/>
              <a:t>Agro-ecosystem</a:t>
            </a:r>
          </a:p>
          <a:p>
            <a:r>
              <a:rPr lang="en-CA" sz="2400" dirty="0" smtClean="0"/>
              <a:t>Cultivars, domesticated plants</a:t>
            </a:r>
          </a:p>
          <a:p>
            <a:r>
              <a:rPr lang="en-CA" sz="2400" dirty="0" smtClean="0"/>
              <a:t>Anthropogenic vegetation</a:t>
            </a:r>
          </a:p>
          <a:p>
            <a:r>
              <a:rPr lang="en-CA" sz="2400" dirty="0" smtClean="0"/>
              <a:t>Food production</a:t>
            </a:r>
          </a:p>
          <a:p>
            <a:r>
              <a:rPr lang="en-US" sz="2400" dirty="0" smtClean="0"/>
              <a:t>Maize fully domesticated by 2500 BCE</a:t>
            </a:r>
          </a:p>
          <a:p>
            <a:r>
              <a:rPr lang="en-US" sz="2400" dirty="0"/>
              <a:t>“three sisters”: beans, corn, squash</a:t>
            </a:r>
          </a:p>
          <a:p>
            <a:r>
              <a:rPr lang="en-US" sz="2400" dirty="0" smtClean="0"/>
              <a:t>Sunflower, squash in eastern woodlands</a:t>
            </a:r>
          </a:p>
          <a:p>
            <a:r>
              <a:rPr lang="en-US" sz="2400" dirty="0" smtClean="0"/>
              <a:t>Tobacco</a:t>
            </a:r>
            <a:endParaRPr lang="en-US" sz="2400" dirty="0"/>
          </a:p>
          <a:p>
            <a:endParaRPr lang="en-CA" sz="2400" dirty="0" smtClean="0"/>
          </a:p>
          <a:p>
            <a:endParaRPr lang="en-CA" sz="2400" dirty="0" smtClean="0"/>
          </a:p>
          <a:p>
            <a:pPr>
              <a:lnSpc>
                <a:spcPct val="80000"/>
              </a:lnSpc>
            </a:pPr>
            <a:endParaRPr lang="en-CA" sz="2400" dirty="0" smtClean="0"/>
          </a:p>
          <a:p>
            <a:pPr>
              <a:lnSpc>
                <a:spcPct val="80000"/>
              </a:lnSpc>
            </a:pPr>
            <a:endParaRPr lang="en-CA" sz="2400" dirty="0" smtClean="0"/>
          </a:p>
          <a:p>
            <a:pPr>
              <a:lnSpc>
                <a:spcPct val="80000"/>
              </a:lnSpc>
            </a:pPr>
            <a:endParaRPr lang="en-CA" sz="2400" dirty="0" smtClean="0"/>
          </a:p>
        </p:txBody>
      </p: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8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7B9899"/>
                </a:solidFill>
              </a:rPr>
              <a:t>Teosinte and Corn (Maize)</a:t>
            </a:r>
          </a:p>
        </p:txBody>
      </p:sp>
      <p:pic>
        <p:nvPicPr>
          <p:cNvPr id="26626" name="Content Placeholder 5" descr="corn-and-teosinte_h1.jpg"/>
          <p:cNvPicPr>
            <a:picLocks noGrp="1" noChangeAspect="1"/>
          </p:cNvPicPr>
          <p:nvPr>
            <p:ph sz="quarter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0452" r="-10452"/>
          <a:stretch>
            <a:fillRect/>
          </a:stretch>
        </p:blipFill>
        <p:spPr>
          <a:xfrm>
            <a:off x="301625" y="1527175"/>
            <a:ext cx="8504238" cy="4572000"/>
          </a:xfrm>
        </p:spPr>
      </p:pic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III. The Origin and Practice of Agriculture</a:t>
            </a:r>
            <a:endParaRPr lang="en-US" dirty="0" smtClean="0">
              <a:solidFill>
                <a:srgbClr val="7B989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>
            <a:normAutofit/>
          </a:bodyPr>
          <a:lstStyle/>
          <a:p>
            <a:pPr marL="274320" indent="-274320" fontAlgn="auto">
              <a:lnSpc>
                <a:spcPct val="120000"/>
              </a:lnSpc>
              <a:spcAft>
                <a:spcPts val="600"/>
              </a:spcAft>
              <a:buFont typeface="Wingdings 2"/>
              <a:buChar char=""/>
              <a:defRPr/>
            </a:pPr>
            <a:r>
              <a:rPr lang="en-US" dirty="0" smtClean="0">
                <a:ea typeface="+mn-ea"/>
                <a:cs typeface="+mn-cs"/>
              </a:rPr>
              <a:t>Maya</a:t>
            </a:r>
            <a:r>
              <a:rPr lang="en-US" dirty="0" smtClean="0">
                <a:ea typeface="+mn-ea"/>
                <a:cs typeface="+mn-cs"/>
              </a:rPr>
              <a:t>, </a:t>
            </a:r>
            <a:r>
              <a:rPr lang="en-US" dirty="0" smtClean="0">
                <a:ea typeface="+mn-ea"/>
                <a:cs typeface="+mn-cs"/>
              </a:rPr>
              <a:t>from about 2000 BCE</a:t>
            </a:r>
          </a:p>
          <a:p>
            <a:pPr marL="274320" indent="-274320" fontAlgn="auto">
              <a:lnSpc>
                <a:spcPct val="120000"/>
              </a:lnSpc>
              <a:spcAft>
                <a:spcPts val="600"/>
              </a:spcAft>
              <a:buFont typeface="Wingdings 2"/>
              <a:buChar char=""/>
              <a:defRPr/>
            </a:pPr>
            <a:r>
              <a:rPr lang="en-US" dirty="0"/>
              <a:t>Teotihuacan (100 BCE – 550 </a:t>
            </a:r>
            <a:r>
              <a:rPr lang="en-US" dirty="0" smtClean="0"/>
              <a:t>CE)</a:t>
            </a:r>
          </a:p>
          <a:p>
            <a:pPr marL="274320" indent="-274320" fontAlgn="auto">
              <a:lnSpc>
                <a:spcPct val="120000"/>
              </a:lnSpc>
              <a:spcAft>
                <a:spcPts val="600"/>
              </a:spcAft>
              <a:buFont typeface="Wingdings 2"/>
              <a:buChar char=""/>
              <a:defRPr/>
            </a:pPr>
            <a:r>
              <a:rPr lang="en-US" dirty="0" err="1" smtClean="0"/>
              <a:t>Toltecs</a:t>
            </a:r>
            <a:r>
              <a:rPr lang="en-US" dirty="0" smtClean="0"/>
              <a:t> </a:t>
            </a:r>
            <a:r>
              <a:rPr lang="en-US" dirty="0"/>
              <a:t>(around 900 – 1168 CE</a:t>
            </a:r>
            <a:r>
              <a:rPr lang="en-US" dirty="0" smtClean="0"/>
              <a:t>)</a:t>
            </a:r>
          </a:p>
          <a:p>
            <a:pPr marL="274320" indent="-274320" fontAlgn="auto">
              <a:lnSpc>
                <a:spcPct val="120000"/>
              </a:lnSpc>
              <a:spcAft>
                <a:spcPts val="600"/>
              </a:spcAft>
              <a:buFont typeface="Wingdings 2"/>
              <a:buChar char=""/>
              <a:defRPr/>
            </a:pPr>
            <a:r>
              <a:rPr lang="en-US" dirty="0" smtClean="0"/>
              <a:t>Aztecs </a:t>
            </a:r>
            <a:r>
              <a:rPr lang="en-US" dirty="0"/>
              <a:t>(1300 – 1521)</a:t>
            </a:r>
            <a:endParaRPr lang="en-US" dirty="0" smtClean="0">
              <a:ea typeface="+mn-ea"/>
              <a:cs typeface="+mn-cs"/>
            </a:endParaRPr>
          </a:p>
          <a:p>
            <a:pPr marL="274320" indent="-274320" fontAlgn="auto">
              <a:lnSpc>
                <a:spcPct val="120000"/>
              </a:lnSpc>
              <a:spcAft>
                <a:spcPts val="600"/>
              </a:spcAft>
              <a:buFont typeface="Wingdings 2"/>
              <a:buChar char=""/>
              <a:defRPr/>
            </a:pPr>
            <a:endParaRPr lang="en-US" dirty="0" smtClean="0">
              <a:ea typeface="+mn-ea"/>
              <a:cs typeface="+mn-cs"/>
            </a:endParaRPr>
          </a:p>
        </p:txBody>
      </p: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/>
          </p:cNvSpPr>
          <p:nvPr>
            <p:ph type="title" idx="4294967295"/>
          </p:nvPr>
        </p:nvSpPr>
        <p:spPr>
          <a:xfrm>
            <a:off x="301625" y="398463"/>
            <a:ext cx="8534400" cy="758825"/>
          </a:xfrm>
        </p:spPr>
        <p:txBody>
          <a:bodyPr/>
          <a:lstStyle/>
          <a:p>
            <a:r>
              <a:rPr lang="en-US" sz="2900"/>
              <a:t>Central Plaza of the Mayan City of Palenque </a:t>
            </a:r>
            <a:br>
              <a:rPr lang="en-US" sz="2900"/>
            </a:br>
            <a:r>
              <a:rPr lang="en-US" sz="2900"/>
              <a:t>226 BCE - 799 CE       Chiapas, Mexico</a:t>
            </a:r>
            <a:endParaRPr lang="en-US"/>
          </a:p>
        </p:txBody>
      </p:sp>
      <p:pic>
        <p:nvPicPr>
          <p:cNvPr id="95236" name="Picture 4" descr="Palenque Maya Central Plaza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12838" y="1524000"/>
            <a:ext cx="6910387" cy="4598988"/>
          </a:xfrm>
        </p:spPr>
      </p:pic>
    </p:spTree>
  </p:cSld>
  <p:clrMapOvr>
    <a:masterClrMapping/>
  </p:clrMapOvr>
  <p:transition xmlns:p14="http://schemas.microsoft.com/office/powerpoint/2010/main" spd="med">
    <p:fad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Civic.thmx</Template>
  <TotalTime>1881</TotalTime>
  <Words>297</Words>
  <Application>Microsoft Macintosh PowerPoint</Application>
  <PresentationFormat>On-screen Show (4:3)</PresentationFormat>
  <Paragraphs>53</Paragraphs>
  <Slides>18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Civic</vt:lpstr>
      <vt:lpstr>Producing Food</vt:lpstr>
      <vt:lpstr>Otzi the Iceman</vt:lpstr>
      <vt:lpstr>II. Hunting &amp; Gathering</vt:lpstr>
      <vt:lpstr>“Wild Rice” (Manoomin)</vt:lpstr>
      <vt:lpstr>The Hopewell Interaction Sphere</vt:lpstr>
      <vt:lpstr>III. The Origin and Practice of Agriculture</vt:lpstr>
      <vt:lpstr>Teosinte and Corn (Maize)</vt:lpstr>
      <vt:lpstr>III. The Origin and Practice of Agriculture</vt:lpstr>
      <vt:lpstr>Central Plaza of the Mayan City of Palenque  226 BCE - 799 CE       Chiapas, Mexico</vt:lpstr>
      <vt:lpstr>Pyramid of Kukulcan at center of the Mayan City of Chitchen Itza</vt:lpstr>
      <vt:lpstr>III. The Origins and Practice of Agriculture</vt:lpstr>
      <vt:lpstr>Mississippians and Related Cultures</vt:lpstr>
      <vt:lpstr>Cahokia</vt:lpstr>
      <vt:lpstr>Cahokia</vt:lpstr>
      <vt:lpstr>Cahokia</vt:lpstr>
      <vt:lpstr>Reconstruction of the Kincaid Site, Mississippian town,  Southern Illinois</vt:lpstr>
      <vt:lpstr>IV. Producing Food in Turtle Island</vt:lpstr>
      <vt:lpstr>Culture Areas of Turtle Island and Agriculture at the Time of Colonization</vt:lpstr>
    </vt:vector>
  </TitlesOfParts>
  <Company>Nipissing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Native North America to 1500</dc:title>
  <dc:creator>James Murton User</dc:creator>
  <cp:lastModifiedBy>UTS Admin</cp:lastModifiedBy>
  <cp:revision>32</cp:revision>
  <dcterms:created xsi:type="dcterms:W3CDTF">2014-09-10T19:58:38Z</dcterms:created>
  <dcterms:modified xsi:type="dcterms:W3CDTF">2019-01-17T03:41:09Z</dcterms:modified>
</cp:coreProperties>
</file>