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9" r:id="rId2"/>
    <p:sldId id="257" r:id="rId3"/>
    <p:sldId id="268" r:id="rId4"/>
    <p:sldId id="273" r:id="rId5"/>
    <p:sldId id="278" r:id="rId6"/>
    <p:sldId id="279" r:id="rId7"/>
    <p:sldId id="280" r:id="rId8"/>
    <p:sldId id="277" r:id="rId9"/>
    <p:sldId id="269" r:id="rId10"/>
    <p:sldId id="270" r:id="rId11"/>
    <p:sldId id="271" r:id="rId12"/>
    <p:sldId id="272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A04F6-B85D-F74D-BFA4-AC59024690A4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A00B-C567-4D44-8737-2DD871FB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CA" smtClean="0"/>
              <a:t>Guest Lecture on Taste  in J Murton's History Class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Feb 1,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3BBE0-8B95-46EE-992B-E59596716F24}" type="slidenum">
              <a:rPr lang="en-US"/>
              <a:pPr/>
              <a:t>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987" y="686113"/>
            <a:ext cx="4545130" cy="3429001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F44517-B887-CD45-96D8-8F32C01C87FE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F70F738-14DC-9F48-BD2C-66E70C7740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Introduction: Turtle Soup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 Biology of Taste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How are Tastes Formed?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Things </a:t>
            </a:r>
            <a:r>
              <a:rPr lang="en-US" dirty="0"/>
              <a:t>to Consider When Preparing </a:t>
            </a:r>
            <a:r>
              <a:rPr lang="en-US" dirty="0" smtClean="0"/>
              <a:t>your Cooking Class Assignment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0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Availability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hinese rice dish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Basic diet of agricultural societies</a:t>
            </a:r>
          </a:p>
          <a:p>
            <a:r>
              <a:rPr lang="en-US" dirty="0"/>
              <a:t>Single complex carb (rice, corn tortillas, wheaten bread, noodles)</a:t>
            </a:r>
          </a:p>
          <a:p>
            <a:pPr marL="0" indent="0">
              <a:buNone/>
            </a:pPr>
            <a:r>
              <a:rPr lang="en-US" dirty="0"/>
              <a:t>PLUS</a:t>
            </a:r>
          </a:p>
          <a:p>
            <a:r>
              <a:rPr lang="en-US" dirty="0"/>
              <a:t>Supplement </a:t>
            </a:r>
          </a:p>
          <a:p>
            <a:pPr lvl="1"/>
            <a:r>
              <a:rPr lang="en-US" dirty="0"/>
              <a:t>Often “sundried, fermented, cured, smoked, salted, </a:t>
            </a:r>
            <a:r>
              <a:rPr lang="en-US" dirty="0" err="1"/>
              <a:t>semiputrified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Grasses, fungi, dried spices, </a:t>
            </a:r>
            <a:r>
              <a:rPr lang="en-US" dirty="0" smtClean="0"/>
              <a:t>fruit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pig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75" y="1985963"/>
            <a:ext cx="3657600" cy="41402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Functionalism </a:t>
            </a:r>
          </a:p>
          <a:p>
            <a:pPr lvl="1"/>
            <a:r>
              <a:rPr lang="en-US" dirty="0" smtClean="0"/>
              <a:t>Marvin Harris</a:t>
            </a:r>
          </a:p>
        </p:txBody>
      </p:sp>
    </p:spTree>
    <p:extLst>
      <p:ext uri="{BB962C8B-B14F-4D97-AF65-F5344CB8AC3E}">
        <p14:creationId xmlns:p14="http://schemas.microsoft.com/office/powerpoint/2010/main" val="408553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pic>
        <p:nvPicPr>
          <p:cNvPr id="4" name="Content Placeholder 3" descr="Leviticus-52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134" b="-22134"/>
          <a:stretch>
            <a:fillRect/>
          </a:stretch>
        </p:blipFill>
        <p:spPr>
          <a:xfrm>
            <a:off x="498475" y="1985963"/>
            <a:ext cx="3657600" cy="41402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Cultural Anthropology</a:t>
            </a:r>
          </a:p>
          <a:p>
            <a:pPr lvl="1"/>
            <a:r>
              <a:rPr lang="en-US" dirty="0" smtClean="0"/>
              <a:t>Claude Levis-Strauss – “good to think with”</a:t>
            </a:r>
          </a:p>
          <a:p>
            <a:r>
              <a:rPr lang="en-US" dirty="0" smtClean="0"/>
              <a:t>Mary Douglas</a:t>
            </a:r>
          </a:p>
          <a:p>
            <a:pPr lvl="1"/>
            <a:r>
              <a:rPr lang="en-US" dirty="0" smtClean="0"/>
              <a:t>Leviticus </a:t>
            </a:r>
            <a:r>
              <a:rPr lang="en-US" dirty="0"/>
              <a:t>11:1: “Any animal that has divided hoofs and is cleft-footed and chews the cud—such you may eat</a:t>
            </a:r>
            <a:r>
              <a:rPr lang="en-US" sz="2000" dirty="0" smtClean="0"/>
              <a:t>.”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Power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74" y="1600200"/>
            <a:ext cx="7556313" cy="4144963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911411" y="5783823"/>
            <a:ext cx="6191250" cy="885825"/>
          </a:xfrm>
        </p:spPr>
        <p:txBody>
          <a:bodyPr>
            <a:normAutofit/>
          </a:bodyPr>
          <a:lstStyle/>
          <a:p>
            <a:pPr marL="228600" lvl="5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dirty="0" smtClean="0"/>
              <a:t>Ad for infant </a:t>
            </a:r>
            <a:r>
              <a:rPr lang="en-US" dirty="0" err="1" smtClean="0"/>
              <a:t>forumula</a:t>
            </a:r>
            <a:r>
              <a:rPr lang="en-US" dirty="0" smtClean="0"/>
              <a:t>, likely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sz="1800" dirty="0"/>
          </a:p>
          <a:p>
            <a:pPr marL="228600" lvl="5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1838" y="1213679"/>
            <a:ext cx="3898272" cy="871538"/>
          </a:xfrm>
        </p:spPr>
        <p:txBody>
          <a:bodyPr>
            <a:normAutofit/>
          </a:bodyPr>
          <a:lstStyle/>
          <a:p>
            <a:r>
              <a:rPr lang="en-US" dirty="0" smtClean="0"/>
              <a:t>The Soda Jerk</a:t>
            </a:r>
            <a:r>
              <a:rPr lang="en-US" dirty="0"/>
              <a:t> </a:t>
            </a:r>
            <a:r>
              <a:rPr lang="en-US" dirty="0" smtClean="0"/>
              <a:t>(1953)</a:t>
            </a:r>
            <a:br>
              <a:rPr lang="en-US" dirty="0" smtClean="0"/>
            </a:br>
            <a:r>
              <a:rPr lang="en-US" sz="2000" dirty="0" smtClean="0"/>
              <a:t>Norman Rockwell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200" b="-37200"/>
          <a:stretch>
            <a:fillRect/>
          </a:stretch>
        </p:blipFill>
        <p:spPr>
          <a:xfrm>
            <a:off x="399384" y="-699052"/>
            <a:ext cx="4503920" cy="8258096"/>
          </a:xfrm>
        </p:spPr>
      </p:pic>
    </p:spTree>
    <p:extLst>
      <p:ext uri="{BB962C8B-B14F-4D97-AF65-F5344CB8AC3E}">
        <p14:creationId xmlns:p14="http://schemas.microsoft.com/office/powerpoint/2010/main" val="106691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/>
            <a:r>
              <a:rPr lang="en-US" dirty="0" smtClean="0"/>
              <a:t>V. </a:t>
            </a:r>
            <a:r>
              <a:rPr lang="en-US" dirty="0"/>
              <a:t>Things to Consider When Preparing your Cooking Class Assignment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Biology</a:t>
            </a:r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available were these ingredients?  Why were they available?  What historical process led to their availability?</a:t>
            </a:r>
          </a:p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sort of useful social function might this dish serve (tea; fast food) or how did it rest on a material reality?</a:t>
            </a:r>
          </a:p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did this dish mean to people?  How did it come to give meaning to a group or activity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How does </a:t>
            </a:r>
            <a:r>
              <a:rPr lang="en-US" dirty="0"/>
              <a:t>this dish emerge as a result of economic or political power?  How does it reinforce that </a:t>
            </a:r>
            <a:r>
              <a:rPr lang="en-US" dirty="0" smtClean="0"/>
              <a:t>power?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005-3500-324C-A990-55A4474FD6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 Soup</a:t>
            </a:r>
            <a:endParaRPr lang="en-US" dirty="0"/>
          </a:p>
        </p:txBody>
      </p:sp>
      <p:pic>
        <p:nvPicPr>
          <p:cNvPr id="4" name="Content Placeholder 3" descr="Turtle Soup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4" r="-711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Turtle Soup</a:t>
            </a:r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1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smtClean="0"/>
              <a:t>The Biology </a:t>
            </a:r>
            <a:r>
              <a:rPr lang="en-US" dirty="0"/>
              <a:t>of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does the human body process </a:t>
            </a:r>
            <a:r>
              <a:rPr lang="en-US" dirty="0" smtClean="0"/>
              <a:t>taste?</a:t>
            </a:r>
            <a:endParaRPr lang="en-US" dirty="0"/>
          </a:p>
          <a:p>
            <a:r>
              <a:rPr lang="en-US" dirty="0" smtClean="0"/>
              <a:t>Taste buds</a:t>
            </a:r>
          </a:p>
          <a:p>
            <a:pPr lvl="1"/>
            <a:r>
              <a:rPr lang="en-US" dirty="0" smtClean="0"/>
              <a:t>On surface of the </a:t>
            </a:r>
            <a:r>
              <a:rPr lang="en-US" dirty="0" err="1" smtClean="0"/>
              <a:t>tonque</a:t>
            </a:r>
            <a:endParaRPr lang="en-US" dirty="0" smtClean="0"/>
          </a:p>
          <a:p>
            <a:pPr lvl="1"/>
            <a:r>
              <a:rPr lang="en-US" dirty="0" smtClean="0"/>
              <a:t>On papillae (small bumps on the tongue)</a:t>
            </a:r>
          </a:p>
          <a:p>
            <a:pPr lvl="1"/>
            <a:r>
              <a:rPr lang="en-US" dirty="0" smtClean="0"/>
              <a:t>Contain: receptors</a:t>
            </a:r>
          </a:p>
          <a:p>
            <a:r>
              <a:rPr lang="en-US" dirty="0" smtClean="0"/>
              <a:t>Four or five tastes: sour, salty, sweet and bitter, and umami </a:t>
            </a:r>
            <a:endParaRPr lang="en-US" dirty="0"/>
          </a:p>
          <a:p>
            <a:r>
              <a:rPr lang="en-US" dirty="0" smtClean="0"/>
              <a:t>Saliva</a:t>
            </a:r>
          </a:p>
          <a:p>
            <a:pPr lvl="1"/>
            <a:r>
              <a:rPr lang="en-US" dirty="0" err="1" smtClean="0"/>
              <a:t>Tastant</a:t>
            </a:r>
            <a:endParaRPr lang="en-US" dirty="0" smtClean="0"/>
          </a:p>
          <a:p>
            <a:pPr lvl="1"/>
            <a:r>
              <a:rPr lang="en-US" dirty="0" smtClean="0"/>
              <a:t>Sodium ion (Na+) enters receptor via sodium channel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005-3500-324C-A990-55A4474FD6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Tongue</a:t>
            </a:r>
          </a:p>
        </p:txBody>
      </p:sp>
      <p:sp>
        <p:nvSpPr>
          <p:cNvPr id="333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3828" name="Picture 4" descr="to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68400"/>
            <a:ext cx="6096000" cy="568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06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1.bp.blogspot.com/-9aRm8NkrRsc/VMwi9C_HFqI/AAAAAAAAAyw/xT5gdNkscpc/s1600/tasteb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1123"/>
            <a:ext cx="4648200" cy="627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27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The Biology of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Flavour</a:t>
            </a:r>
            <a:endParaRPr lang="en-US" dirty="0"/>
          </a:p>
          <a:p>
            <a:pPr lvl="1"/>
            <a:r>
              <a:rPr lang="en-CA" dirty="0" err="1"/>
              <a:t>Retronasal</a:t>
            </a:r>
            <a:r>
              <a:rPr lang="en-CA" dirty="0"/>
              <a:t> olfaction</a:t>
            </a:r>
          </a:p>
          <a:p>
            <a:pPr lvl="1"/>
            <a:r>
              <a:rPr lang="en-CA" dirty="0" smtClean="0"/>
              <a:t>Texture</a:t>
            </a:r>
          </a:p>
          <a:p>
            <a:r>
              <a:rPr lang="en-CA" dirty="0" smtClean="0"/>
              <a:t>Spiciness = irritation</a:t>
            </a:r>
          </a:p>
          <a:p>
            <a:r>
              <a:rPr lang="en-CA" dirty="0" smtClean="0"/>
              <a:t>Food preferences = combo of genetics and experience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The Biology of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</a:t>
            </a:r>
          </a:p>
          <a:p>
            <a:pPr lvl="1"/>
            <a:r>
              <a:rPr lang="en-US" dirty="0" smtClean="0"/>
              <a:t>Taste happens when saliva breaks down food into simple chemicals which react with receptors in your taste buds</a:t>
            </a:r>
          </a:p>
          <a:p>
            <a:pPr lvl="1"/>
            <a:r>
              <a:rPr lang="en-US" dirty="0" smtClean="0"/>
              <a:t>Five tastes (name them) that correspond to different chemical processes in your taste buds – salty taste when Na+ ions enter “sodium channels”</a:t>
            </a:r>
          </a:p>
          <a:p>
            <a:pPr lvl="1"/>
            <a:r>
              <a:rPr lang="en-US" dirty="0" err="1" smtClean="0"/>
              <a:t>Flavour</a:t>
            </a:r>
            <a:r>
              <a:rPr lang="en-US" dirty="0" smtClean="0"/>
              <a:t> is taste + smell, and also texture + anticipation/appearance</a:t>
            </a:r>
          </a:p>
          <a:p>
            <a:pPr lvl="1"/>
            <a:r>
              <a:rPr lang="en-US" dirty="0" smtClean="0"/>
              <a:t>People are born appreciating certain tastes, but learn to appreciate </a:t>
            </a:r>
            <a:r>
              <a:rPr lang="en-US" dirty="0" err="1" smtClean="0"/>
              <a:t>flavours</a:t>
            </a:r>
            <a:r>
              <a:rPr lang="en-US" dirty="0" smtClean="0"/>
              <a:t>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005-3500-324C-A990-55A4474FD6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How are Tastes 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the factors that shape tastes, that determine what a given culture finds good to eat?</a:t>
            </a:r>
          </a:p>
        </p:txBody>
      </p:sp>
    </p:spTree>
    <p:extLst>
      <p:ext uri="{BB962C8B-B14F-4D97-AF65-F5344CB8AC3E}">
        <p14:creationId xmlns:p14="http://schemas.microsoft.com/office/powerpoint/2010/main" val="90846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254</TotalTime>
  <Words>444</Words>
  <Application>Microsoft Macintosh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Taste</vt:lpstr>
      <vt:lpstr>Turtle Soup</vt:lpstr>
      <vt:lpstr>Turtle Soup</vt:lpstr>
      <vt:lpstr>II. The Biology of Taste</vt:lpstr>
      <vt:lpstr>The Tongue</vt:lpstr>
      <vt:lpstr>PowerPoint Presentation</vt:lpstr>
      <vt:lpstr>II. The Biology of Taste</vt:lpstr>
      <vt:lpstr>II. The Biology of Taste</vt:lpstr>
      <vt:lpstr>III. How are Tastes Formed?</vt:lpstr>
      <vt:lpstr>Availability </vt:lpstr>
      <vt:lpstr>Use </vt:lpstr>
      <vt:lpstr>Culture</vt:lpstr>
      <vt:lpstr>Power</vt:lpstr>
      <vt:lpstr>The Soda Jerk (1953) Norman Rockwell</vt:lpstr>
      <vt:lpstr>V. Things to Consider When Preparing your Cooking Class Assignment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UTS Admin</dc:creator>
  <cp:lastModifiedBy>UTS Admin</cp:lastModifiedBy>
  <cp:revision>23</cp:revision>
  <dcterms:created xsi:type="dcterms:W3CDTF">2016-01-29T14:57:10Z</dcterms:created>
  <dcterms:modified xsi:type="dcterms:W3CDTF">2019-01-23T22:46:36Z</dcterms:modified>
</cp:coreProperties>
</file>