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7" r:id="rId2"/>
    <p:sldId id="268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FA4BDB-E255-684B-BAB6-3083EA2D142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121579-0FAB-E843-9E49-73BFC4B613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Columbian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Introduction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America and the New Global Culinary System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1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New World to the Old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9788" y="1905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</a:rPr>
              <a:t>		</a:t>
            </a:r>
            <a:r>
              <a:rPr lang="en-US" dirty="0">
                <a:latin typeface="Gill Sans" charset="0"/>
                <a:ea typeface="ＭＳ Ｐゴシック" charset="-128"/>
                <a:cs typeface="ＭＳ Ｐゴシック" charset="-128"/>
              </a:rPr>
              <a:t>Syphilis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9800" y="6019800"/>
            <a:ext cx="259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24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rPr>
              <a:t>The Syphilitic, 1496</a:t>
            </a:r>
          </a:p>
        </p:txBody>
      </p:sp>
    </p:spTree>
    <p:extLst>
      <p:ext uri="{BB962C8B-B14F-4D97-AF65-F5344CB8AC3E}">
        <p14:creationId xmlns:p14="http://schemas.microsoft.com/office/powerpoint/2010/main" val="195144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rth America 1760 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22" r="-3622"/>
          <a:stretch>
            <a:fillRect/>
          </a:stretch>
        </p:blipFill>
        <p:spPr>
          <a:xfrm>
            <a:off x="3575537" y="416462"/>
            <a:ext cx="5270031" cy="6060538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Eastern North America North of Mexico, 1760</a:t>
            </a:r>
          </a:p>
        </p:txBody>
      </p:sp>
    </p:spTree>
    <p:extLst>
      <p:ext uri="{BB962C8B-B14F-4D97-AF65-F5344CB8AC3E}">
        <p14:creationId xmlns:p14="http://schemas.microsoft.com/office/powerpoint/2010/main" val="44444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Colonial Landscape</a:t>
            </a:r>
          </a:p>
        </p:txBody>
      </p:sp>
      <p:pic>
        <p:nvPicPr>
          <p:cNvPr id="4" name="Content Placeholder 3" descr="Colonial_Landscap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" r="10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250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4213-E51F-EC47-92AD-76E49201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31A7-2393-EC49-AA10-642E4ED2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the end of this section of the course, you should understand:</a:t>
            </a:r>
          </a:p>
          <a:p>
            <a:pPr lvl="1"/>
            <a:r>
              <a:rPr lang="en-US" dirty="0"/>
              <a:t>The origins of the culinary system that made tea ”taste good”</a:t>
            </a:r>
          </a:p>
          <a:p>
            <a:pPr lvl="1"/>
            <a:r>
              <a:rPr lang="en-US" dirty="0"/>
              <a:t>Specifically, you should understand</a:t>
            </a:r>
          </a:p>
          <a:p>
            <a:pPr lvl="2"/>
            <a:r>
              <a:rPr lang="en-US" dirty="0"/>
              <a:t>The importance of European colonization and commerce to this system </a:t>
            </a:r>
          </a:p>
          <a:p>
            <a:pPr lvl="2"/>
            <a:r>
              <a:rPr lang="en-US" dirty="0"/>
              <a:t>What ”The Columbian Exchange” was and why it was important</a:t>
            </a:r>
          </a:p>
          <a:p>
            <a:pPr lvl="2"/>
            <a:r>
              <a:rPr lang="en-US" dirty="0"/>
              <a:t>The role of sugar, coffee, and tea in this system (and how they were produced, prepared and consumed)</a:t>
            </a:r>
          </a:p>
          <a:p>
            <a:pPr lvl="2"/>
            <a:r>
              <a:rPr lang="en-US" dirty="0"/>
              <a:t>How and why new food traditions were created and with what effects </a:t>
            </a:r>
          </a:p>
        </p:txBody>
      </p:sp>
    </p:spTree>
    <p:extLst>
      <p:ext uri="{BB962C8B-B14F-4D97-AF65-F5344CB8AC3E}">
        <p14:creationId xmlns:p14="http://schemas.microsoft.com/office/powerpoint/2010/main" val="29401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Columbian Exchange</a:t>
            </a:r>
          </a:p>
        </p:txBody>
      </p:sp>
      <p:pic>
        <p:nvPicPr>
          <p:cNvPr id="4" name="Content Placeholder 3" descr="columbian exchan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" r="7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663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America in the New Global culinary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were the implications of the Columbian Exchange for the Americas?</a:t>
            </a:r>
          </a:p>
          <a:p>
            <a:r>
              <a:rPr lang="en-US" dirty="0" err="1"/>
              <a:t>Hernan</a:t>
            </a:r>
            <a:r>
              <a:rPr lang="en-US" dirty="0"/>
              <a:t> Cortes in Aztec capital of Tenochtitlan, 1519</a:t>
            </a:r>
          </a:p>
          <a:p>
            <a:r>
              <a:rPr lang="en-US" dirty="0"/>
              <a:t>Famine in Tenochtitlan, 1454</a:t>
            </a:r>
          </a:p>
          <a:p>
            <a:r>
              <a:rPr lang="en-US" dirty="0" err="1"/>
              <a:t>Moctezuma</a:t>
            </a:r>
            <a:r>
              <a:rPr lang="en-US" dirty="0"/>
              <a:t> the Elder</a:t>
            </a:r>
          </a:p>
          <a:p>
            <a:r>
              <a:rPr lang="en-US" dirty="0" err="1"/>
              <a:t>Colmenero</a:t>
            </a:r>
            <a:r>
              <a:rPr lang="en-US" dirty="0"/>
              <a:t> de </a:t>
            </a:r>
            <a:r>
              <a:rPr lang="en-US" dirty="0" err="1"/>
              <a:t>Ledesma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Aztec Empire</a:t>
            </a:r>
          </a:p>
        </p:txBody>
      </p:sp>
      <p:pic>
        <p:nvPicPr>
          <p:cNvPr id="4" name="Content Placeholder 3" descr="Aztecexpan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2" r="-24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476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Grand </a:t>
            </a:r>
            <a:r>
              <a:rPr lang="en-US" dirty="0" err="1"/>
              <a:t>tenochtitlan</a:t>
            </a:r>
            <a:r>
              <a:rPr lang="en-US" dirty="0"/>
              <a:t> (detail) by Diego Rivera</a:t>
            </a:r>
          </a:p>
        </p:txBody>
      </p:sp>
      <p:pic>
        <p:nvPicPr>
          <p:cNvPr id="4" name="Content Placeholder 3" descr="Grand Tenochtitlan (detail) D River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8" b="137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626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Tamale </a:t>
            </a:r>
            <a:r>
              <a:rPr lang="en-US" dirty="0" err="1"/>
              <a:t>Oaxaquenos</a:t>
            </a:r>
            <a:endParaRPr lang="en-US" dirty="0"/>
          </a:p>
        </p:txBody>
      </p:sp>
      <p:pic>
        <p:nvPicPr>
          <p:cNvPr id="4" name="Content Placeholder 3" descr="Tamale_Oaxaqueñ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819" r="-218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873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Mayan Lord Forbids an Individual from Touching a Container of Chocolate</a:t>
            </a:r>
          </a:p>
        </p:txBody>
      </p:sp>
      <p:pic>
        <p:nvPicPr>
          <p:cNvPr id="4" name="Content Placeholder 3" descr="Mayan_people_and_chocola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52" r="-249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321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ＭＳ Ｐゴシック" charset="-128"/>
              </a:rPr>
              <a:t>Old World to the New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</a:rPr>
              <a:t>		</a:t>
            </a: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Dysentery		Bubonic Plague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Chicken Pox		Cholera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Diphtheria		Measles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Influenza		Jaundice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Malaria		Meningitis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Mumps   		Small Pox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Tonsillitis 		Trachoma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  <a:ea typeface="ＭＳ Ｐゴシック" charset="-128"/>
                <a:cs typeface="ＭＳ Ｐゴシック" charset="-128"/>
              </a:rPr>
              <a:t>		Typhus		Whooping Cough</a:t>
            </a:r>
          </a:p>
        </p:txBody>
      </p:sp>
    </p:spTree>
    <p:extLst>
      <p:ext uri="{BB962C8B-B14F-4D97-AF65-F5344CB8AC3E}">
        <p14:creationId xmlns:p14="http://schemas.microsoft.com/office/powerpoint/2010/main" val="6066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61</TotalTime>
  <Words>196</Words>
  <Application>Microsoft Macintosh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Book Antiqua</vt:lpstr>
      <vt:lpstr>Century Gothic</vt:lpstr>
      <vt:lpstr>Gill Sans</vt:lpstr>
      <vt:lpstr>Apothecary</vt:lpstr>
      <vt:lpstr>The Columbian Exchange</vt:lpstr>
      <vt:lpstr>Learning Goals</vt:lpstr>
      <vt:lpstr>The Columbian Exchange</vt:lpstr>
      <vt:lpstr>II. America in the New Global culinary System </vt:lpstr>
      <vt:lpstr>The Aztec Empire</vt:lpstr>
      <vt:lpstr>The Grand tenochtitlan (detail) by Diego Rivera</vt:lpstr>
      <vt:lpstr>Tamale Oaxaquenos</vt:lpstr>
      <vt:lpstr>A Mayan Lord Forbids an Individual from Touching a Container of Chocolate</vt:lpstr>
      <vt:lpstr>Old World to the New</vt:lpstr>
      <vt:lpstr>New World to the Old</vt:lpstr>
      <vt:lpstr>Eastern North America North of Mexico, 1760</vt:lpstr>
      <vt:lpstr>Colonial Landscape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Columbian Exchange</dc:title>
  <dc:creator>UTS Admin</dc:creator>
  <cp:lastModifiedBy>Microsoft Office User</cp:lastModifiedBy>
  <cp:revision>12</cp:revision>
  <dcterms:created xsi:type="dcterms:W3CDTF">2016-02-08T00:51:23Z</dcterms:created>
  <dcterms:modified xsi:type="dcterms:W3CDTF">2019-01-31T17:06:15Z</dcterms:modified>
</cp:coreProperties>
</file>