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ef10d875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ef10d87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2841877f6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841877f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2841877f6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841877f6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2841877f6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41877f6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4f8b46365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f8b4636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2841877f6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841877f6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4ef10d875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ef10d875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mcgill.ca/redpath/article/passenger-pigeon" TargetMode="External"/><Relationship Id="rId4" Type="http://schemas.openxmlformats.org/officeDocument/2006/relationships/hyperlink" Target="https://www.aadnc-aandc.gc.ca/eng/1100100037427/1100100037428" TargetMode="External"/><Relationship Id="rId5" Type="http://schemas.openxmlformats.org/officeDocument/2006/relationships/hyperlink" Target="https://www.mcgill.ca/redpath/article/passenger-pigeon" TargetMode="External"/><Relationship Id="rId6" Type="http://schemas.openxmlformats.org/officeDocument/2006/relationships/hyperlink" Target="https://www.aadnc-aandc.gc.ca/eng/1100100037427/110010003742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Theses and Citations in Academic Writing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Dr. James Murton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 this a thesis statement?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dk1"/>
                </a:solidFill>
              </a:rPr>
              <a:t>This paper is about the role of nonviolent resistance in the Indian independence movement.</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Not a thesis (description)</a:t>
            </a:r>
            <a:endParaRPr sz="1400">
              <a:solidFill>
                <a:schemeClr val="dk1"/>
              </a:solidFill>
            </a:endParaRPr>
          </a:p>
          <a:p>
            <a:pPr indent="0" lvl="0" marL="0" rtl="0" algn="l">
              <a:spcBef>
                <a:spcPts val="0"/>
              </a:spcBef>
              <a:spcAft>
                <a:spcPts val="0"/>
              </a:spcAft>
              <a:buNone/>
            </a:pPr>
            <a:r>
              <a:rPr lang="en" sz="1400">
                <a:solidFill>
                  <a:schemeClr val="dk1"/>
                </a:solidFill>
              </a:rPr>
              <a:t>Why were Mohandas Gandhi’s methods successful in the movement to achieve India’s independence from Great Britain?</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Not a thesis (question)</a:t>
            </a:r>
            <a:endParaRPr sz="1400">
              <a:solidFill>
                <a:schemeClr val="dk1"/>
              </a:solidFill>
            </a:endParaRPr>
          </a:p>
          <a:p>
            <a:pPr indent="0" lvl="0" marL="0" rtl="0" algn="l">
              <a:spcBef>
                <a:spcPts val="0"/>
              </a:spcBef>
              <a:spcAft>
                <a:spcPts val="0"/>
              </a:spcAft>
              <a:buNone/>
            </a:pPr>
            <a:r>
              <a:rPr lang="en" sz="1400">
                <a:solidFill>
                  <a:schemeClr val="dk1"/>
                </a:solidFill>
              </a:rPr>
              <a:t>Mohandas Gandhi led the movement for India’s independence from Britain</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Not a thesis (statement of fact)</a:t>
            </a:r>
            <a:endParaRPr sz="1400">
              <a:solidFill>
                <a:schemeClr val="dk1"/>
              </a:solidFill>
            </a:endParaRPr>
          </a:p>
          <a:p>
            <a:pPr indent="0" lvl="0" marL="0" rtl="0" algn="l">
              <a:spcBef>
                <a:spcPts val="0"/>
              </a:spcBef>
              <a:spcAft>
                <a:spcPts val="0"/>
              </a:spcAft>
              <a:buNone/>
            </a:pPr>
            <a:r>
              <a:rPr lang="en" sz="1400">
                <a:solidFill>
                  <a:schemeClr val="dk1"/>
                </a:solidFill>
              </a:rPr>
              <a:t>Mohandas Gandhi is my favourite political leader of the 20</a:t>
            </a:r>
            <a:r>
              <a:rPr baseline="30000" lang="en" sz="1400">
                <a:solidFill>
                  <a:schemeClr val="dk1"/>
                </a:solidFill>
              </a:rPr>
              <a:t>th</a:t>
            </a:r>
            <a:r>
              <a:rPr lang="en" sz="1400">
                <a:solidFill>
                  <a:schemeClr val="dk1"/>
                </a:solidFill>
              </a:rPr>
              <a:t> century</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Not a thesis (statement of opinion)</a:t>
            </a:r>
            <a:endParaRPr sz="1400">
              <a:solidFill>
                <a:schemeClr val="dk1"/>
              </a:solidFill>
            </a:endParaRPr>
          </a:p>
          <a:p>
            <a:pPr indent="0" lvl="0" marL="0" rtl="0" algn="l">
              <a:spcBef>
                <a:spcPts val="0"/>
              </a:spcBef>
              <a:spcAft>
                <a:spcPts val="0"/>
              </a:spcAft>
              <a:buNone/>
            </a:pPr>
            <a:r>
              <a:rPr lang="en" sz="1400">
                <a:solidFill>
                  <a:schemeClr val="dk1"/>
                </a:solidFill>
              </a:rPr>
              <a:t>Thesis: Mohandas Gandhi’s skillfull appeal to the court of public opinion doomed British rule in India.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YES!!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Answers the question: Why were Mohandas Gandhi’s methods successful in the movement to achieve India’s independence from Great Britain?”</a:t>
            </a:r>
            <a:endParaRPr sz="2100"/>
          </a:p>
          <a:p>
            <a:pPr indent="0" lvl="0" marL="0" rtl="0" algn="l">
              <a:spcBef>
                <a:spcPts val="0"/>
              </a:spcBef>
              <a:spcAft>
                <a:spcPts val="0"/>
              </a:spcAft>
              <a:buNone/>
            </a:pPr>
            <a:r>
              <a:t/>
            </a:r>
            <a:endParaRPr sz="14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0" st="0"/>
                                            </p:txEl>
                                          </p:spTgt>
                                        </p:tgtEl>
                                        <p:attrNameLst>
                                          <p:attrName>style.visibility</p:attrName>
                                        </p:attrNameLst>
                                      </p:cBhvr>
                                      <p:to>
                                        <p:strVal val="visible"/>
                                      </p:to>
                                    </p:set>
                                    <p:animEffect filter="fade" transition="in">
                                      <p:cBhvr>
                                        <p:cTn dur="1000"/>
                                        <p:tgtEl>
                                          <p:spTgt spid="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1" st="1"/>
                                            </p:txEl>
                                          </p:spTgt>
                                        </p:tgtEl>
                                        <p:attrNameLst>
                                          <p:attrName>style.visibility</p:attrName>
                                        </p:attrNameLst>
                                      </p:cBhvr>
                                      <p:to>
                                        <p:strVal val="visible"/>
                                      </p:to>
                                    </p:set>
                                    <p:animEffect filter="fade" transition="in">
                                      <p:cBhvr>
                                        <p:cTn dur="1000"/>
                                        <p:tgtEl>
                                          <p:spTgt spid="6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2" st="2"/>
                                            </p:txEl>
                                          </p:spTgt>
                                        </p:tgtEl>
                                        <p:attrNameLst>
                                          <p:attrName>style.visibility</p:attrName>
                                        </p:attrNameLst>
                                      </p:cBhvr>
                                      <p:to>
                                        <p:strVal val="visible"/>
                                      </p:to>
                                    </p:set>
                                    <p:animEffect filter="fade" transition="in">
                                      <p:cBhvr>
                                        <p:cTn dur="1000"/>
                                        <p:tgtEl>
                                          <p:spTgt spid="6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3" st="3"/>
                                            </p:txEl>
                                          </p:spTgt>
                                        </p:tgtEl>
                                        <p:attrNameLst>
                                          <p:attrName>style.visibility</p:attrName>
                                        </p:attrNameLst>
                                      </p:cBhvr>
                                      <p:to>
                                        <p:strVal val="visible"/>
                                      </p:to>
                                    </p:set>
                                    <p:animEffect filter="fade" transition="in">
                                      <p:cBhvr>
                                        <p:cTn dur="1000"/>
                                        <p:tgtEl>
                                          <p:spTgt spid="6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4" st="4"/>
                                            </p:txEl>
                                          </p:spTgt>
                                        </p:tgtEl>
                                        <p:attrNameLst>
                                          <p:attrName>style.visibility</p:attrName>
                                        </p:attrNameLst>
                                      </p:cBhvr>
                                      <p:to>
                                        <p:strVal val="visible"/>
                                      </p:to>
                                    </p:set>
                                    <p:animEffect filter="fade" transition="in">
                                      <p:cBhvr>
                                        <p:cTn dur="1000"/>
                                        <p:tgtEl>
                                          <p:spTgt spid="6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5" st="5"/>
                                            </p:txEl>
                                          </p:spTgt>
                                        </p:tgtEl>
                                        <p:attrNameLst>
                                          <p:attrName>style.visibility</p:attrName>
                                        </p:attrNameLst>
                                      </p:cBhvr>
                                      <p:to>
                                        <p:strVal val="visible"/>
                                      </p:to>
                                    </p:set>
                                    <p:animEffect filter="fade" transition="in">
                                      <p:cBhvr>
                                        <p:cTn dur="1000"/>
                                        <p:tgtEl>
                                          <p:spTgt spid="6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6" st="6"/>
                                            </p:txEl>
                                          </p:spTgt>
                                        </p:tgtEl>
                                        <p:attrNameLst>
                                          <p:attrName>style.visibility</p:attrName>
                                        </p:attrNameLst>
                                      </p:cBhvr>
                                      <p:to>
                                        <p:strVal val="visible"/>
                                      </p:to>
                                    </p:set>
                                    <p:animEffect filter="fade" transition="in">
                                      <p:cBhvr>
                                        <p:cTn dur="1000"/>
                                        <p:tgtEl>
                                          <p:spTgt spid="6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7" st="7"/>
                                            </p:txEl>
                                          </p:spTgt>
                                        </p:tgtEl>
                                        <p:attrNameLst>
                                          <p:attrName>style.visibility</p:attrName>
                                        </p:attrNameLst>
                                      </p:cBhvr>
                                      <p:to>
                                        <p:strVal val="visible"/>
                                      </p:to>
                                    </p:set>
                                    <p:animEffect filter="fade" transition="in">
                                      <p:cBhvr>
                                        <p:cTn dur="1000"/>
                                        <p:tgtEl>
                                          <p:spTgt spid="6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8" st="8"/>
                                            </p:txEl>
                                          </p:spTgt>
                                        </p:tgtEl>
                                        <p:attrNameLst>
                                          <p:attrName>style.visibility</p:attrName>
                                        </p:attrNameLst>
                                      </p:cBhvr>
                                      <p:to>
                                        <p:strVal val="visible"/>
                                      </p:to>
                                    </p:set>
                                    <p:animEffect filter="fade" transition="in">
                                      <p:cBhvr>
                                        <p:cTn dur="1000"/>
                                        <p:tgtEl>
                                          <p:spTgt spid="6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9" st="9"/>
                                            </p:txEl>
                                          </p:spTgt>
                                        </p:tgtEl>
                                        <p:attrNameLst>
                                          <p:attrName>style.visibility</p:attrName>
                                        </p:attrNameLst>
                                      </p:cBhvr>
                                      <p:to>
                                        <p:strVal val="visible"/>
                                      </p:to>
                                    </p:set>
                                    <p:animEffect filter="fade" transition="in">
                                      <p:cBhvr>
                                        <p:cTn dur="1000"/>
                                        <p:tgtEl>
                                          <p:spTgt spid="61">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10" st="10"/>
                                            </p:txEl>
                                          </p:spTgt>
                                        </p:tgtEl>
                                        <p:attrNameLst>
                                          <p:attrName>style.visibility</p:attrName>
                                        </p:attrNameLst>
                                      </p:cBhvr>
                                      <p:to>
                                        <p:strVal val="visible"/>
                                      </p:to>
                                    </p:set>
                                    <p:animEffect filter="fade" transition="in">
                                      <p:cBhvr>
                                        <p:cTn dur="1000"/>
                                        <p:tgtEl>
                                          <p:spTgt spid="61">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xEl>
                                              <p:pRg end="11" st="11"/>
                                            </p:txEl>
                                          </p:spTgt>
                                        </p:tgtEl>
                                        <p:attrNameLst>
                                          <p:attrName>style.visibility</p:attrName>
                                        </p:attrNameLst>
                                      </p:cBhvr>
                                      <p:to>
                                        <p:strVal val="visible"/>
                                      </p:to>
                                    </p:set>
                                    <p:animEffect filter="fade" transition="in">
                                      <p:cBhvr>
                                        <p:cTn dur="1000"/>
                                        <p:tgtEl>
                                          <p:spTgt spid="61">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61"/>
                                        </p:tgtEl>
                                      </p:cBhvr>
                                    </p:animEffect>
                                    <p:set>
                                      <p:cBhvr>
                                        <p:cTn dur="1" fill="hold">
                                          <p:stCondLst>
                                            <p:cond delay="1000"/>
                                          </p:stCondLst>
                                        </p:cTn>
                                        <p:tgtEl>
                                          <p:spTgt spid="6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Citations in Chicago Style. Books.</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Book</a:t>
            </a:r>
            <a:endParaRPr b="1"/>
          </a:p>
          <a:p>
            <a:pPr indent="0" lvl="0" marL="0" rtl="0" algn="l">
              <a:spcBef>
                <a:spcPts val="1600"/>
              </a:spcBef>
              <a:spcAft>
                <a:spcPts val="0"/>
              </a:spcAft>
              <a:buNone/>
            </a:pPr>
            <a:r>
              <a:rPr i="1" lang="en" sz="1600"/>
              <a:t>Footnote:</a:t>
            </a:r>
            <a:endParaRPr i="1" sz="1600"/>
          </a:p>
          <a:p>
            <a:pPr indent="0" lvl="0" marL="0" rtl="0" algn="l">
              <a:spcBef>
                <a:spcPts val="1600"/>
              </a:spcBef>
              <a:spcAft>
                <a:spcPts val="0"/>
              </a:spcAft>
              <a:buNone/>
            </a:pPr>
            <a:r>
              <a:rPr lang="en" sz="1600"/>
              <a:t>Jonathan Vance, </a:t>
            </a:r>
            <a:r>
              <a:rPr i="1" lang="en" sz="1600"/>
              <a:t>Death So Noble: Memory, Meaning and the First World War</a:t>
            </a:r>
            <a:r>
              <a:rPr lang="en" sz="1600"/>
              <a:t> (Vancouver: UBC Press, 1997), 56.</a:t>
            </a:r>
            <a:endParaRPr sz="1600"/>
          </a:p>
          <a:p>
            <a:pPr indent="0" lvl="0" marL="0" rtl="0" algn="l">
              <a:spcBef>
                <a:spcPts val="1600"/>
              </a:spcBef>
              <a:spcAft>
                <a:spcPts val="0"/>
              </a:spcAft>
              <a:buNone/>
            </a:pPr>
            <a:r>
              <a:rPr lang="en" sz="1600"/>
              <a:t>Vance, </a:t>
            </a:r>
            <a:r>
              <a:rPr i="1" lang="en" sz="1600"/>
              <a:t>Death So Noble</a:t>
            </a:r>
            <a:r>
              <a:rPr lang="en" sz="1600"/>
              <a:t>, 56.</a:t>
            </a:r>
            <a:endParaRPr sz="1600"/>
          </a:p>
          <a:p>
            <a:pPr indent="0" lvl="0" marL="0" rtl="0" algn="l">
              <a:spcBef>
                <a:spcPts val="1600"/>
              </a:spcBef>
              <a:spcAft>
                <a:spcPts val="0"/>
              </a:spcAft>
              <a:buNone/>
            </a:pPr>
            <a:r>
              <a:rPr i="1" lang="en" sz="1600"/>
              <a:t>Bibliography entry</a:t>
            </a:r>
            <a:r>
              <a:rPr lang="en" sz="1600"/>
              <a:t>:</a:t>
            </a:r>
            <a:endParaRPr sz="1600"/>
          </a:p>
          <a:p>
            <a:pPr indent="-457200" lvl="0" marL="457200" rtl="0" algn="l">
              <a:spcBef>
                <a:spcPts val="1600"/>
              </a:spcBef>
              <a:spcAft>
                <a:spcPts val="0"/>
              </a:spcAft>
              <a:buClr>
                <a:schemeClr val="dk1"/>
              </a:buClr>
              <a:buSzPts val="1100"/>
              <a:buFont typeface="Arial"/>
              <a:buNone/>
            </a:pPr>
            <a:r>
              <a:rPr lang="en" sz="1600"/>
              <a:t>Vance, Jonathan. </a:t>
            </a:r>
            <a:r>
              <a:rPr i="1" lang="en" sz="1600"/>
              <a:t>Death So Noble: Memory, Meaning and the First World War</a:t>
            </a:r>
            <a:r>
              <a:rPr lang="en" sz="1600"/>
              <a:t>. Vancouver: UBC Press, 1997.</a:t>
            </a:r>
            <a:endParaRPr sz="1600"/>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t>Citations in Chicago Style. Academic Journal Articles</a:t>
            </a:r>
            <a:endParaRPr sz="2700"/>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Footnote</a:t>
            </a:r>
            <a:r>
              <a:rPr lang="en"/>
              <a:t>:</a:t>
            </a:r>
            <a:endParaRPr/>
          </a:p>
          <a:p>
            <a:pPr indent="0" lvl="0" marL="0" rtl="0" algn="l">
              <a:spcBef>
                <a:spcPts val="1600"/>
              </a:spcBef>
              <a:spcAft>
                <a:spcPts val="0"/>
              </a:spcAft>
              <a:buNone/>
            </a:pPr>
            <a:r>
              <a:rPr lang="en"/>
              <a:t>Jon Lawrence, “Forging a Peaceable Kingdom: War, Violence, and Fear of Brutalization in Post-First World War Britain,” </a:t>
            </a:r>
            <a:r>
              <a:rPr i="1" lang="en"/>
              <a:t>Journal of Modern History</a:t>
            </a:r>
            <a:r>
              <a:rPr lang="en"/>
              <a:t>, 75 (2003): 571.</a:t>
            </a:r>
            <a:endParaRPr/>
          </a:p>
          <a:p>
            <a:pPr indent="0" lvl="0" marL="0" rtl="0" algn="l">
              <a:spcBef>
                <a:spcPts val="1600"/>
              </a:spcBef>
              <a:spcAft>
                <a:spcPts val="0"/>
              </a:spcAft>
              <a:buNone/>
            </a:pPr>
            <a:r>
              <a:rPr i="1" lang="en"/>
              <a:t>Bibliography Entry</a:t>
            </a:r>
            <a:r>
              <a:rPr lang="en"/>
              <a:t>:</a:t>
            </a:r>
            <a:endParaRPr/>
          </a:p>
          <a:p>
            <a:pPr indent="-457200" lvl="0" marL="457200" rtl="0" algn="l">
              <a:spcBef>
                <a:spcPts val="1600"/>
              </a:spcBef>
              <a:spcAft>
                <a:spcPts val="0"/>
              </a:spcAft>
              <a:buNone/>
            </a:pPr>
            <a:r>
              <a:rPr lang="en"/>
              <a:t>Lawrence, Jon. “Forging a Peaceable Kingdom: War, Violence, and Fear of Brutalization in Post-First World War Britain.” </a:t>
            </a:r>
            <a:r>
              <a:rPr i="1" lang="en"/>
              <a:t>Journal of Modern History</a:t>
            </a:r>
            <a:r>
              <a:rPr lang="en"/>
              <a:t> 75 (2003): 557-89.</a:t>
            </a:r>
            <a:endParaRPr/>
          </a:p>
          <a:p>
            <a:pPr indent="-457200" lvl="0" marL="457200" rtl="0" algn="l">
              <a:spcBef>
                <a:spcPts val="1600"/>
              </a:spcBef>
              <a:spcAft>
                <a:spcPts val="0"/>
              </a:spcAft>
              <a:buNone/>
            </a:pPr>
            <a:r>
              <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Footnote</a:t>
            </a:r>
            <a:r>
              <a:rPr lang="en"/>
              <a:t>:</a:t>
            </a:r>
            <a:endParaRPr/>
          </a:p>
          <a:p>
            <a:pPr indent="0" lvl="0" marL="0" rtl="0" algn="l">
              <a:spcBef>
                <a:spcPts val="1600"/>
              </a:spcBef>
              <a:spcAft>
                <a:spcPts val="0"/>
              </a:spcAft>
              <a:buNone/>
            </a:pPr>
            <a:r>
              <a:rPr lang="en"/>
              <a:t>Peter Gatrell, “Wars after the War: Conflicts, 1919,” in John Horne, ed, </a:t>
            </a:r>
            <a:r>
              <a:rPr i="1" lang="en"/>
              <a:t>Blackwell Companion to the First World War </a:t>
            </a:r>
            <a:r>
              <a:rPr lang="en"/>
              <a:t>(Oxford: Oxford University Press, 2010): 562.</a:t>
            </a:r>
            <a:endParaRPr/>
          </a:p>
          <a:p>
            <a:pPr indent="0" lvl="0" marL="0" rtl="0" algn="l">
              <a:spcBef>
                <a:spcPts val="1600"/>
              </a:spcBef>
              <a:spcAft>
                <a:spcPts val="0"/>
              </a:spcAft>
              <a:buNone/>
            </a:pPr>
            <a:r>
              <a:rPr i="1" lang="en"/>
              <a:t>Bibliography Entry</a:t>
            </a:r>
            <a:r>
              <a:rPr lang="en"/>
              <a:t>:</a:t>
            </a:r>
            <a:endParaRPr/>
          </a:p>
          <a:p>
            <a:pPr indent="-457200" lvl="0" marL="457200" rtl="0" algn="l">
              <a:spcBef>
                <a:spcPts val="1600"/>
              </a:spcBef>
              <a:spcAft>
                <a:spcPts val="0"/>
              </a:spcAft>
              <a:buNone/>
            </a:pPr>
            <a:r>
              <a:rPr lang="en"/>
              <a:t>Gatrell, Peter. “Wars after the War: Conflicts, 1919.” In </a:t>
            </a:r>
            <a:r>
              <a:rPr i="1" lang="en"/>
              <a:t>Blackwell Companion to the First World War</a:t>
            </a:r>
            <a:r>
              <a:rPr lang="en"/>
              <a:t>, John Horne, ed. Oxford: Oxford University Press, 2010, 558-75.</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Citations in Chicago Style. Book Section.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Citations in Chicago Style. Material on the Web.</a:t>
            </a:r>
            <a:endParaRPr/>
          </a:p>
          <a:p>
            <a:pPr indent="0" lvl="0" marL="0" rtl="0" algn="l">
              <a:spcBef>
                <a:spcPts val="0"/>
              </a:spcBef>
              <a:spcAft>
                <a:spcPts val="0"/>
              </a:spcAft>
              <a:buNone/>
            </a:pPr>
            <a:r>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Footnote: </a:t>
            </a:r>
            <a:r>
              <a:rPr lang="en"/>
              <a:t>Ingrid Birker, “The Passenger Pigeon,” Redpath Museum, Sept 1, 2014, </a:t>
            </a:r>
            <a:r>
              <a:rPr lang="en" u="sng">
                <a:solidFill>
                  <a:schemeClr val="hlink"/>
                </a:solidFill>
                <a:hlinkClick r:id="rId3"/>
              </a:rPr>
              <a:t>https://www.mcgill.ca/redpath/article/passenger-pigeon</a:t>
            </a:r>
            <a:r>
              <a:rPr lang="en"/>
              <a:t>.</a:t>
            </a:r>
            <a:endParaRPr/>
          </a:p>
          <a:p>
            <a:pPr indent="0" lvl="0" marL="0" rtl="0" algn="l">
              <a:spcBef>
                <a:spcPts val="1600"/>
              </a:spcBef>
              <a:spcAft>
                <a:spcPts val="0"/>
              </a:spcAft>
              <a:buNone/>
            </a:pPr>
            <a:r>
              <a:rPr lang="en"/>
              <a:t>“Water Management,” Indigenous and Northern Affairs Canada, last modified Nov 9, 2012, </a:t>
            </a:r>
            <a:r>
              <a:rPr lang="en" u="sng">
                <a:solidFill>
                  <a:schemeClr val="hlink"/>
                </a:solidFill>
                <a:hlinkClick r:id="rId4"/>
              </a:rPr>
              <a:t>https://www.aadnc-aandc.gc.ca/eng/1100100037427/1100100037428</a:t>
            </a:r>
            <a:r>
              <a:rPr lang="en"/>
              <a:t>.</a:t>
            </a:r>
            <a:endParaRPr/>
          </a:p>
          <a:p>
            <a:pPr indent="0" lvl="0" marL="0" rtl="0" algn="l">
              <a:spcBef>
                <a:spcPts val="1600"/>
              </a:spcBef>
              <a:spcAft>
                <a:spcPts val="0"/>
              </a:spcAft>
              <a:buNone/>
            </a:pPr>
            <a:r>
              <a:rPr i="1" lang="en"/>
              <a:t>Bibliography</a:t>
            </a:r>
            <a:r>
              <a:rPr lang="en"/>
              <a:t>: Birker, Ingrid. “The Passenger Pigeon.” Redpath Museum, Sept 1, 2014. </a:t>
            </a:r>
            <a:r>
              <a:rPr lang="en" u="sng">
                <a:solidFill>
                  <a:schemeClr val="accent5"/>
                </a:solidFill>
                <a:hlinkClick r:id="rId5"/>
              </a:rPr>
              <a:t>https://www.mcgill.ca/redpath/article/passenger-pigeon</a:t>
            </a:r>
            <a:r>
              <a:rPr lang="en"/>
              <a:t>.</a:t>
            </a:r>
            <a:endParaRPr/>
          </a:p>
          <a:p>
            <a:pPr indent="0" lvl="0" marL="0" rtl="0" algn="l">
              <a:spcBef>
                <a:spcPts val="1600"/>
              </a:spcBef>
              <a:spcAft>
                <a:spcPts val="1600"/>
              </a:spcAft>
              <a:buClr>
                <a:schemeClr val="dk1"/>
              </a:buClr>
              <a:buSzPts val="1100"/>
              <a:buFont typeface="Arial"/>
              <a:buNone/>
            </a:pPr>
            <a:r>
              <a:rPr lang="en"/>
              <a:t>Indigenous and Northern Affairs Canada. “Water Management.” Last modified Nov 9, 2012. </a:t>
            </a:r>
            <a:r>
              <a:rPr lang="en" u="sng">
                <a:solidFill>
                  <a:schemeClr val="accent5"/>
                </a:solidFill>
                <a:hlinkClick r:id="rId6"/>
              </a:rPr>
              <a:t>https://www.aadnc-aandc.gc.ca/eng/1100100037427/1100100037428</a:t>
            </a:r>
            <a:r>
              <a:rPr lang="en"/>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to cite a source</a:t>
            </a:r>
            <a:endParaRPr/>
          </a:p>
        </p:txBody>
      </p:sp>
      <p:sp>
        <p:nvSpPr>
          <p:cNvPr id="91" name="Google Shape;91;p19"/>
          <p:cNvSpPr txBox="1"/>
          <p:nvPr>
            <p:ph idx="1" type="body"/>
          </p:nvPr>
        </p:nvSpPr>
        <p:spPr>
          <a:xfrm>
            <a:off x="311700" y="1152475"/>
            <a:ext cx="8520600" cy="366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World War I novels of the late ‘20s and early ‘30s, such as Remarque’s </a:t>
            </a:r>
            <a:r>
              <a:rPr i="1" lang="en"/>
              <a:t>All Quiet on the Western Front</a:t>
            </a:r>
            <a:r>
              <a:rPr lang="en"/>
              <a:t>, were more about the anxieties of the 1920s then about the war. Nevertheless, their view of the war as a futile bloodletting came to be widely accepted.</a:t>
            </a:r>
            <a:r>
              <a:rPr baseline="30000" lang="en"/>
              <a:t>1</a:t>
            </a:r>
            <a:endParaRPr baseline="30000"/>
          </a:p>
          <a:p>
            <a:pPr indent="-342900" lvl="0" marL="457200" rtl="0" algn="l">
              <a:spcBef>
                <a:spcPts val="1600"/>
              </a:spcBef>
              <a:spcAft>
                <a:spcPts val="0"/>
              </a:spcAft>
              <a:buSzPts val="1800"/>
              <a:buAutoNum type="arabicPeriod"/>
            </a:pPr>
            <a:r>
              <a:rPr lang="en"/>
              <a:t>Modris Eksteins, “Memory and the Great War,” in Hew Strachan, ed, </a:t>
            </a:r>
            <a:r>
              <a:rPr i="1" lang="en"/>
              <a:t>The Oxford Illustrated History of the First World War </a:t>
            </a:r>
            <a:r>
              <a:rPr lang="en"/>
              <a:t>(Oxford: Oxford University Press, 2014): 324-5.</a:t>
            </a:r>
            <a:endParaRPr/>
          </a:p>
          <a:p>
            <a:pPr indent="-457200" lvl="0" marL="457200" rtl="0" algn="l">
              <a:spcBef>
                <a:spcPts val="1600"/>
              </a:spcBef>
              <a:spcAft>
                <a:spcPts val="0"/>
              </a:spcAft>
              <a:buNone/>
            </a:pPr>
            <a:r>
              <a:rPr lang="en"/>
              <a:t>Eksteins, Modris. “Memory and the Great War.” In </a:t>
            </a:r>
            <a:r>
              <a:rPr i="1" lang="en"/>
              <a:t>The Oxford Illustrated History of the First World War</a:t>
            </a:r>
            <a:r>
              <a:rPr lang="en"/>
              <a:t>, Hew Strachan, ed. Oxford: Oxford University Press, 2014, 317-29.</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Seminar Questions</a:t>
            </a:r>
            <a:endParaRPr/>
          </a:p>
        </p:txBody>
      </p:sp>
      <p:sp>
        <p:nvSpPr>
          <p:cNvPr id="97" name="Google Shape;97;p20"/>
          <p:cNvSpPr txBox="1"/>
          <p:nvPr>
            <p:ph idx="1" type="body"/>
          </p:nvPr>
        </p:nvSpPr>
        <p:spPr>
          <a:xfrm>
            <a:off x="-664522" y="1017725"/>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chemeClr val="dk1"/>
              </a:buClr>
              <a:buSzPts val="1300"/>
              <a:buChar char="●"/>
            </a:pPr>
            <a:r>
              <a:rPr lang="en" sz="1300">
                <a:solidFill>
                  <a:schemeClr val="dk1"/>
                </a:solidFill>
              </a:rPr>
              <a:t>What foods were adulterated and why?</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How was the system set up so that the people selling the adulterated food did not know it was bad?</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What is necessary for good bread to be made?</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What do you think of Mrs. Van Winkle’s list of things that need to be done so that bread can be good? Do these sound simple and easy to accomplish (think of the Victorian Baker)?</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How is the body like, and unlike, a steam engine?</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How did the respiration calorimeter work?</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Does anything about Atwater’s way of talking about food surprise you?</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Why does Fannie Farmer give such explicit instructions?</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What do you think of Fletcherism?</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Why can people, according to De Voe, no longer identify good food? Do you think this is the real reason?</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What are some of the problems with the way people are selling food in the market according to De Voe?</a:t>
            </a:r>
            <a:endParaRPr sz="1300">
              <a:solidFill>
                <a:schemeClr val="dk1"/>
              </a:solidFill>
            </a:endParaRPr>
          </a:p>
          <a:p>
            <a:pPr indent="-311150" lvl="0" marL="457200" rtl="0" algn="l">
              <a:spcBef>
                <a:spcPts val="0"/>
              </a:spcBef>
              <a:spcAft>
                <a:spcPts val="0"/>
              </a:spcAft>
              <a:buClr>
                <a:schemeClr val="dk1"/>
              </a:buClr>
              <a:buSzPts val="1300"/>
              <a:buChar char="●"/>
            </a:pPr>
            <a:r>
              <a:rPr lang="en" sz="1300">
                <a:solidFill>
                  <a:schemeClr val="dk1"/>
                </a:solidFill>
              </a:rPr>
              <a:t>What has changed about the vegetables available in the market?</a:t>
            </a:r>
            <a:endParaRPr sz="13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