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6" r:id="rId3"/>
    <p:sldId id="258" r:id="rId4"/>
    <p:sldId id="264" r:id="rId5"/>
    <p:sldId id="265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6077454-3B6C-CC4F-8B13-C93245618B95}" type="datetimeFigureOut">
              <a:rPr lang="en-US" smtClean="0"/>
              <a:t>2019-02-08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EA832BE-B84D-CA42-9326-94A6DA1905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New Ontario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The Culinary System of New Ontario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6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Goals: Finnish Pancakes (Working-Class Food)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origins of the culinary system that made Finnish pancakes taste good</a:t>
            </a:r>
            <a:endParaRPr lang="en-CA" dirty="0"/>
          </a:p>
          <a:p>
            <a:pPr lvl="0"/>
            <a:r>
              <a:rPr lang="en-US" dirty="0" smtClean="0"/>
              <a:t>Specifically, you should understand:</a:t>
            </a:r>
          </a:p>
          <a:p>
            <a:pPr lvl="1"/>
            <a:r>
              <a:rPr lang="en-US" dirty="0" smtClean="0"/>
              <a:t>Who the indigenous people of northern Ontario were, the major treaties in northern Ontario, and where settlers came from</a:t>
            </a:r>
          </a:p>
          <a:p>
            <a:pPr lvl="1"/>
            <a:r>
              <a:rPr lang="en-US" dirty="0" smtClean="0"/>
              <a:t>The role of resource extraction in shaping northern Ontario before World War II</a:t>
            </a:r>
          </a:p>
          <a:p>
            <a:pPr lvl="1"/>
            <a:r>
              <a:rPr lang="en-US" dirty="0" smtClean="0"/>
              <a:t>How people produced, prepared and consumed food in northern Ontario before World War II</a:t>
            </a:r>
            <a:endParaRPr lang="en-CA" dirty="0"/>
          </a:p>
          <a:p>
            <a:pPr lvl="1"/>
            <a:r>
              <a:rPr lang="en-CA" dirty="0" smtClean="0"/>
              <a:t>W</a:t>
            </a:r>
            <a:r>
              <a:rPr lang="en-US" dirty="0" smtClean="0"/>
              <a:t>ho the Finns are, why they came to northern Ontario, what they did here, and why many of them were politically radical</a:t>
            </a:r>
          </a:p>
          <a:p>
            <a:pPr lvl="1"/>
            <a:r>
              <a:rPr lang="en-US" dirty="0" smtClean="0"/>
              <a:t>What is meant by working</a:t>
            </a:r>
            <a:r>
              <a:rPr lang="en-US" dirty="0"/>
              <a:t>-class </a:t>
            </a:r>
            <a:r>
              <a:rPr lang="en-US" dirty="0" smtClean="0"/>
              <a:t>culture, how it formed, and what food had to do with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1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How was northern Ontario resettled?  How was New Ontario created?</a:t>
            </a:r>
          </a:p>
          <a:p>
            <a:r>
              <a:rPr lang="en-US" dirty="0" smtClean="0"/>
              <a:t>Robinson-Superior and Robinson-Huron Treaties</a:t>
            </a:r>
          </a:p>
          <a:p>
            <a:pPr lvl="1"/>
            <a:r>
              <a:rPr lang="en-US" dirty="0">
                <a:ea typeface="Osaka" charset="0"/>
                <a:cs typeface="Osaka" charset="0"/>
              </a:rPr>
              <a:t>Chief </a:t>
            </a:r>
            <a:r>
              <a:rPr lang="en-US" dirty="0" err="1">
                <a:ea typeface="Osaka" charset="0"/>
                <a:cs typeface="Osaka" charset="0"/>
              </a:rPr>
              <a:t>Peu</a:t>
            </a:r>
            <a:r>
              <a:rPr lang="en-US" dirty="0">
                <a:ea typeface="Osaka" charset="0"/>
                <a:cs typeface="Osaka" charset="0"/>
              </a:rPr>
              <a:t> de Chat (</a:t>
            </a:r>
            <a:r>
              <a:rPr lang="ja-JP" altLang="en-US" dirty="0">
                <a:ea typeface="Osaka" charset="0"/>
                <a:cs typeface="Osaka" charset="0"/>
              </a:rPr>
              <a:t>“</a:t>
            </a:r>
            <a:r>
              <a:rPr lang="en-US" dirty="0">
                <a:ea typeface="Osaka" charset="0"/>
                <a:cs typeface="Osaka" charset="0"/>
              </a:rPr>
              <a:t>Cat Pelt</a:t>
            </a:r>
            <a:r>
              <a:rPr lang="ja-JP" altLang="en-US" dirty="0">
                <a:ea typeface="Osaka" charset="0"/>
                <a:cs typeface="Osaka" charset="0"/>
              </a:rPr>
              <a:t>”</a:t>
            </a:r>
            <a:r>
              <a:rPr lang="en-US" dirty="0">
                <a:ea typeface="Osaka" charset="0"/>
                <a:cs typeface="Osaka" charset="0"/>
              </a:rPr>
              <a:t>) and Lake Superior Chiefs sign on Sept 7, 1850 </a:t>
            </a:r>
            <a:endParaRPr lang="en-US" dirty="0">
              <a:latin typeface="Arial" charset="0"/>
              <a:ea typeface="Osaka" charset="0"/>
              <a:cs typeface="Osaka" charset="0"/>
            </a:endParaRPr>
          </a:p>
          <a:p>
            <a:pPr lvl="1"/>
            <a:r>
              <a:rPr lang="en-US" dirty="0" err="1">
                <a:ea typeface="Osaka" charset="0"/>
                <a:cs typeface="Osaka" charset="0"/>
              </a:rPr>
              <a:t>Shinguacouse</a:t>
            </a:r>
            <a:r>
              <a:rPr lang="en-US" dirty="0">
                <a:ea typeface="Osaka" charset="0"/>
                <a:cs typeface="Osaka" charset="0"/>
              </a:rPr>
              <a:t> and Lake Huron leaders (including Nipissing FN) sign on Sept </a:t>
            </a:r>
            <a:r>
              <a:rPr lang="en-US" dirty="0" smtClean="0">
                <a:ea typeface="Osaka" charset="0"/>
                <a:cs typeface="Osaka" charset="0"/>
              </a:rPr>
              <a:t>9</a:t>
            </a:r>
          </a:p>
          <a:p>
            <a:r>
              <a:rPr lang="en-US" dirty="0" smtClean="0">
                <a:ea typeface="Osaka" charset="0"/>
                <a:cs typeface="Osaka" charset="0"/>
              </a:rPr>
              <a:t>Ottawa and </a:t>
            </a:r>
            <a:r>
              <a:rPr lang="en-US" dirty="0" err="1" smtClean="0">
                <a:ea typeface="Osaka" charset="0"/>
                <a:cs typeface="Osaka" charset="0"/>
              </a:rPr>
              <a:t>Opeongo</a:t>
            </a:r>
            <a:r>
              <a:rPr lang="en-US" dirty="0" smtClean="0">
                <a:ea typeface="Osaka" charset="0"/>
                <a:cs typeface="Osaka" charset="0"/>
              </a:rPr>
              <a:t> Road</a:t>
            </a:r>
          </a:p>
          <a:p>
            <a:pPr lvl="1"/>
            <a:r>
              <a:rPr lang="en-US" dirty="0" smtClean="0">
                <a:ea typeface="Osaka" charset="0"/>
                <a:cs typeface="Osaka" charset="0"/>
              </a:rPr>
              <a:t>200 lots occupied by 1859</a:t>
            </a:r>
          </a:p>
          <a:p>
            <a:pPr lvl="1"/>
            <a:r>
              <a:rPr lang="en-US" dirty="0" smtClean="0">
                <a:ea typeface="Osaka" charset="0"/>
                <a:cs typeface="Osaka" charset="0"/>
              </a:rPr>
              <a:t>Being abandoned by 1865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0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 Treaties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Robinson-Huron &amp; Williams Treaties</a:t>
            </a:r>
            <a:endParaRPr lang="en-US" dirty="0"/>
          </a:p>
        </p:txBody>
      </p:sp>
      <p:pic>
        <p:nvPicPr>
          <p:cNvPr id="9" name="Content Placeholder 8" descr="robinson and williams treaties map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r="1011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Robinson-Superior Treaty</a:t>
            </a:r>
            <a:endParaRPr lang="en-US" dirty="0"/>
          </a:p>
        </p:txBody>
      </p:sp>
      <p:pic>
        <p:nvPicPr>
          <p:cNvPr id="10" name="Content Placeholder 9" descr="robinson-superior-map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r="14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871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northern ontario 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7" b="-13257"/>
          <a:stretch>
            <a:fillRect/>
          </a:stretch>
        </p:blipFill>
        <p:spPr>
          <a:xfrm>
            <a:off x="3414400" y="245008"/>
            <a:ext cx="5522940" cy="6351383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Ontario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0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Mowat</a:t>
            </a:r>
            <a:r>
              <a:rPr lang="en-US" dirty="0" smtClean="0"/>
              <a:t> government and northern development (1872-1896)</a:t>
            </a:r>
          </a:p>
          <a:p>
            <a:pPr lvl="1"/>
            <a:r>
              <a:rPr lang="en-US" dirty="0"/>
              <a:t>25,000 people on 1.2 million hectares of </a:t>
            </a:r>
            <a:r>
              <a:rPr lang="en-US" dirty="0" smtClean="0"/>
              <a:t>land</a:t>
            </a:r>
            <a:endParaRPr lang="en-US" dirty="0"/>
          </a:p>
          <a:p>
            <a:pPr lvl="1"/>
            <a:r>
              <a:rPr lang="en-US" dirty="0" smtClean="0"/>
              <a:t>Over 7,000 </a:t>
            </a:r>
            <a:r>
              <a:rPr lang="en-US" dirty="0"/>
              <a:t>km of colonization </a:t>
            </a:r>
            <a:r>
              <a:rPr lang="en-US" dirty="0" smtClean="0"/>
              <a:t>roads</a:t>
            </a:r>
          </a:p>
          <a:p>
            <a:pPr lvl="1"/>
            <a:r>
              <a:rPr lang="en-US" dirty="0"/>
              <a:t>57,400 </a:t>
            </a:r>
            <a:r>
              <a:rPr lang="en-US" dirty="0" smtClean="0"/>
              <a:t>acres of farmland </a:t>
            </a:r>
            <a:r>
              <a:rPr lang="en-US" dirty="0"/>
              <a:t>in </a:t>
            </a:r>
            <a:r>
              <a:rPr lang="en-US" dirty="0" smtClean="0"/>
              <a:t>Northwestern Ontario, 1891 </a:t>
            </a:r>
            <a:r>
              <a:rPr lang="en-US" dirty="0"/>
              <a:t>– ¾ pastureland or </a:t>
            </a:r>
            <a:r>
              <a:rPr lang="en-US" dirty="0" smtClean="0"/>
              <a:t>woodlots</a:t>
            </a:r>
          </a:p>
          <a:p>
            <a:pPr lvl="1"/>
            <a:r>
              <a:rPr lang="en-US" dirty="0" smtClean="0"/>
              <a:t>Mineral and timber rights supply 1/3 of ON gov’t revenue</a:t>
            </a:r>
          </a:p>
          <a:p>
            <a:r>
              <a:rPr lang="en-US" dirty="0" smtClean="0"/>
              <a:t>Little Clay Belt</a:t>
            </a:r>
          </a:p>
          <a:p>
            <a:pPr lvl="1"/>
            <a:r>
              <a:rPr lang="en-US" dirty="0" smtClean="0"/>
              <a:t>11,911 farms covering 2 million acres in 1931</a:t>
            </a:r>
          </a:p>
          <a:p>
            <a:r>
              <a:rPr lang="en-US" dirty="0" err="1" smtClean="0"/>
              <a:t>Temiskaming</a:t>
            </a:r>
            <a:r>
              <a:rPr lang="en-US" dirty="0" smtClean="0"/>
              <a:t> and Northern Ontario Railway, 1902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4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Ontario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Abitibi Pulp &amp; Paper at Iroquois Falls one of world’s largest, late 1920s</a:t>
            </a:r>
          </a:p>
          <a:p>
            <a:r>
              <a:rPr lang="en-US" dirty="0" smtClean="0"/>
              <a:t>Thunder Bay world’s largest grain port, 1920s</a:t>
            </a:r>
          </a:p>
          <a:p>
            <a:r>
              <a:rPr lang="en-US" dirty="0" smtClean="0"/>
              <a:t>Finns in Canada</a:t>
            </a:r>
          </a:p>
          <a:p>
            <a:pPr lvl="1"/>
            <a:r>
              <a:rPr lang="en-US" dirty="0" smtClean="0"/>
              <a:t>15,497 in Canada, 1911</a:t>
            </a:r>
          </a:p>
          <a:p>
            <a:pPr lvl="1"/>
            <a:r>
              <a:rPr lang="en-US" dirty="0" smtClean="0"/>
              <a:t>8,619 in northern ON, 1911 (56% of national population)</a:t>
            </a:r>
          </a:p>
          <a:p>
            <a:pPr lvl="1"/>
            <a:r>
              <a:rPr lang="en-US" dirty="0" smtClean="0"/>
              <a:t>Finnish Civil War, 1918</a:t>
            </a:r>
          </a:p>
          <a:p>
            <a:pPr lvl="1"/>
            <a:r>
              <a:rPr lang="en-US" dirty="0" err="1" smtClean="0"/>
              <a:t>Oskari</a:t>
            </a:r>
            <a:r>
              <a:rPr lang="en-US" dirty="0" smtClean="0"/>
              <a:t> </a:t>
            </a:r>
            <a:r>
              <a:rPr lang="en-US" dirty="0" err="1" smtClean="0"/>
              <a:t>Tokoi</a:t>
            </a:r>
            <a:endParaRPr lang="en-US" dirty="0" smtClean="0"/>
          </a:p>
          <a:p>
            <a:pPr lvl="1"/>
            <a:r>
              <a:rPr lang="en-US" dirty="0" smtClean="0"/>
              <a:t>Socialist newspaper </a:t>
            </a:r>
            <a:r>
              <a:rPr lang="en-US" i="1" dirty="0" err="1" smtClean="0"/>
              <a:t>Vapaus</a:t>
            </a:r>
            <a:r>
              <a:rPr lang="en-US" dirty="0" smtClean="0"/>
              <a:t> (Freedom), Sudbury, 1917</a:t>
            </a:r>
          </a:p>
          <a:p>
            <a:pPr lvl="1"/>
            <a:r>
              <a:rPr lang="en-US" dirty="0" smtClean="0"/>
              <a:t>Immigration stopped in 1930</a:t>
            </a:r>
          </a:p>
          <a:p>
            <a:pPr lvl="1"/>
            <a:r>
              <a:rPr lang="en-US" dirty="0" smtClean="0"/>
              <a:t>41,683 in Canada, 1941 (64% in northern 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2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Sault Locks, Sault </a:t>
            </a:r>
            <a:r>
              <a:rPr lang="en-US" dirty="0" err="1" smtClean="0"/>
              <a:t>Ste</a:t>
            </a:r>
            <a:r>
              <a:rPr lang="en-US" dirty="0" smtClean="0"/>
              <a:t> Marie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340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 The Culinary System of Northern Ontario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How did people produce, prepare and consume food in northern 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Small scale farms mixing subsistence farming with sale of crops and work off farm</a:t>
            </a:r>
          </a:p>
          <a:p>
            <a:r>
              <a:rPr lang="en-US" dirty="0" smtClean="0"/>
              <a:t>“seasonal round”</a:t>
            </a:r>
          </a:p>
          <a:p>
            <a:r>
              <a:rPr lang="en-US" dirty="0" err="1" smtClean="0"/>
              <a:t>chiard</a:t>
            </a:r>
            <a:r>
              <a:rPr lang="en-US" dirty="0"/>
              <a:t>” (minced meat and potatoes) with grilled salt bacon (“</a:t>
            </a:r>
            <a:r>
              <a:rPr lang="en-US" dirty="0" err="1"/>
              <a:t>grillades</a:t>
            </a:r>
            <a:r>
              <a:rPr lang="en-US" dirty="0"/>
              <a:t> de lards </a:t>
            </a:r>
            <a:r>
              <a:rPr lang="en-US" dirty="0" err="1"/>
              <a:t>salés</a:t>
            </a:r>
            <a:r>
              <a:rPr lang="en-US" dirty="0" smtClean="0"/>
              <a:t>”</a:t>
            </a:r>
          </a:p>
          <a:p>
            <a:r>
              <a:rPr lang="en-US" dirty="0"/>
              <a:t>Feeding a small logging camp</a:t>
            </a:r>
          </a:p>
          <a:p>
            <a:pPr lvl="1"/>
            <a:r>
              <a:rPr lang="en-US" dirty="0"/>
              <a:t>36 barrels of pork, 10 barrels of beef, 34 barrels of flour, 76 bushels of potatoes, 20 tons of hay, 400 bags of </a:t>
            </a:r>
            <a:r>
              <a:rPr lang="en-US" dirty="0" smtClean="0"/>
              <a:t>oats</a:t>
            </a:r>
          </a:p>
          <a:p>
            <a:r>
              <a:rPr lang="en-US" dirty="0" err="1" smtClean="0"/>
              <a:t>Cundari</a:t>
            </a:r>
            <a:r>
              <a:rPr lang="en-US" dirty="0" smtClean="0"/>
              <a:t> family, North Bay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5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67</TotalTime>
  <Words>469</Words>
  <Application>Microsoft Macintosh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New Ontario</vt:lpstr>
      <vt:lpstr>Learning Goals: Finnish Pancakes (Working-Class Food)</vt:lpstr>
      <vt:lpstr>New Ontario</vt:lpstr>
      <vt:lpstr>Robinson Treaties</vt:lpstr>
      <vt:lpstr>Northern Ontario</vt:lpstr>
      <vt:lpstr>New Ontario</vt:lpstr>
      <vt:lpstr>New Ontario</vt:lpstr>
      <vt:lpstr>Sault Locks, Sault Ste Marie</vt:lpstr>
      <vt:lpstr>III. The Culinary System of Northern Ontario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Ontario</dc:title>
  <dc:creator>UTS Admin</dc:creator>
  <cp:lastModifiedBy>UTS Admin</cp:lastModifiedBy>
  <cp:revision>12</cp:revision>
  <dcterms:created xsi:type="dcterms:W3CDTF">2016-03-12T22:02:44Z</dcterms:created>
  <dcterms:modified xsi:type="dcterms:W3CDTF">2019-02-08T23:01:15Z</dcterms:modified>
</cp:coreProperties>
</file>