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9" r:id="rId1"/>
  </p:sldMasterIdLst>
  <p:sldIdLst>
    <p:sldId id="258" r:id="rId2"/>
    <p:sldId id="259" r:id="rId3"/>
    <p:sldId id="262" r:id="rId4"/>
    <p:sldId id="263" r:id="rId5"/>
    <p:sldId id="264" r:id="rId6"/>
    <p:sldId id="265" r:id="rId7"/>
    <p:sldId id="257" r:id="rId8"/>
    <p:sldId id="260" r:id="rId9"/>
    <p:sldId id="266" r:id="rId10"/>
    <p:sldId id="261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81D8FE5-106A-194A-92AD-5B5D80FB7BD0}" type="datetimeFigureOut">
              <a:rPr lang="en-US" smtClean="0"/>
              <a:t>2016-11-17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E9444BE-15F6-4C4C-B3D3-E6F4883D3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8FE5-106A-194A-92AD-5B5D80FB7BD0}" type="datetimeFigureOut">
              <a:rPr lang="en-US" smtClean="0"/>
              <a:t>2016-11-17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444BE-15F6-4C4C-B3D3-E6F4883D3DC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8FE5-106A-194A-92AD-5B5D80FB7BD0}" type="datetimeFigureOut">
              <a:rPr lang="en-US" smtClean="0"/>
              <a:t>2016-11-17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444BE-15F6-4C4C-B3D3-E6F4883D3DC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8FE5-106A-194A-92AD-5B5D80FB7BD0}" type="datetimeFigureOut">
              <a:rPr lang="en-US" smtClean="0"/>
              <a:t>2016-11-17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444BE-15F6-4C4C-B3D3-E6F4883D3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8FE5-106A-194A-92AD-5B5D80FB7BD0}" type="datetimeFigureOut">
              <a:rPr lang="en-US" smtClean="0"/>
              <a:t>2016-11-17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444BE-15F6-4C4C-B3D3-E6F4883D3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8FE5-106A-194A-92AD-5B5D80FB7BD0}" type="datetimeFigureOut">
              <a:rPr lang="en-US" smtClean="0"/>
              <a:t>2016-11-17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444BE-15F6-4C4C-B3D3-E6F4883D3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081D8FE5-106A-194A-92AD-5B5D80FB7BD0}" type="datetimeFigureOut">
              <a:rPr lang="en-US" smtClean="0"/>
              <a:t>2016-11-17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444BE-15F6-4C4C-B3D3-E6F4883D3DC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8FE5-106A-194A-92AD-5B5D80FB7BD0}" type="datetimeFigureOut">
              <a:rPr lang="en-US" smtClean="0"/>
              <a:t>2016-11-17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444BE-15F6-4C4C-B3D3-E6F4883D3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8FE5-106A-194A-92AD-5B5D80FB7BD0}" type="datetimeFigureOut">
              <a:rPr lang="en-US" smtClean="0"/>
              <a:t>2016-11-17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444BE-15F6-4C4C-B3D3-E6F4883D3DC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8FE5-106A-194A-92AD-5B5D80FB7BD0}" type="datetimeFigureOut">
              <a:rPr lang="en-US" smtClean="0"/>
              <a:t>2016-11-17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444BE-15F6-4C4C-B3D3-E6F4883D3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8FE5-106A-194A-92AD-5B5D80FB7BD0}" type="datetimeFigureOut">
              <a:rPr lang="en-US" smtClean="0"/>
              <a:t>2016-11-17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444BE-15F6-4C4C-B3D3-E6F4883D3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081D8FE5-106A-194A-92AD-5B5D80FB7BD0}" type="datetimeFigureOut">
              <a:rPr lang="en-US" smtClean="0"/>
              <a:t>2016-11-17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444BE-15F6-4C4C-B3D3-E6F4883D3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081D8FE5-106A-194A-92AD-5B5D80FB7BD0}" type="datetimeFigureOut">
              <a:rPr lang="en-US" smtClean="0"/>
              <a:t>2016-11-17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E9444BE-15F6-4C4C-B3D3-E6F4883D3DC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081D8FE5-106A-194A-92AD-5B5D80FB7BD0}" type="datetimeFigureOut">
              <a:rPr lang="en-US" smtClean="0"/>
              <a:t>2016-11-17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BE9444BE-15F6-4C4C-B3D3-E6F4883D3DC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081D8FE5-106A-194A-92AD-5B5D80FB7BD0}" type="datetimeFigureOut">
              <a:rPr lang="en-US" smtClean="0"/>
              <a:t>2016-11-17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444BE-15F6-4C4C-B3D3-E6F4883D3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BE9444BE-15F6-4C4C-B3D3-E6F4883D3DC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8FE5-106A-194A-92AD-5B5D80FB7BD0}" type="datetimeFigureOut">
              <a:rPr lang="en-US" smtClean="0"/>
              <a:t>2016-11-17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444BE-15F6-4C4C-B3D3-E6F4883D3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8FE5-106A-194A-92AD-5B5D80FB7BD0}" type="datetimeFigureOut">
              <a:rPr lang="en-US" smtClean="0"/>
              <a:t>2016-11-17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444BE-15F6-4C4C-B3D3-E6F4883D3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D8FE5-106A-194A-92AD-5B5D80FB7BD0}" type="datetimeFigureOut">
              <a:rPr lang="en-US" smtClean="0"/>
              <a:t>2016-11-17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444BE-15F6-4C4C-B3D3-E6F4883D3DC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21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cDonalds_Museum.jpg"/>
          <p:cNvPicPr>
            <a:picLocks noChangeAspect="1"/>
          </p:cNvPicPr>
          <p:nvPr userDrawn="1"/>
        </p:nvPicPr>
        <p:blipFill>
          <a:blip r:embed="rId21">
            <a:alphaModFix amt="3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965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081D8FE5-106A-194A-92AD-5B5D80FB7BD0}" type="datetimeFigureOut">
              <a:rPr lang="en-US" smtClean="0"/>
              <a:t>2016-11-17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BE9444BE-15F6-4C4C-B3D3-E6F4883D3D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  <p:sldLayoutId id="2147483736" r:id="rId17"/>
    <p:sldLayoutId id="2147483737" r:id="rId18"/>
    <p:sldLayoutId id="2147483738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McDonaldization</a:t>
            </a:r>
            <a:r>
              <a:rPr lang="en-US" dirty="0" smtClean="0"/>
              <a:t>, or the Power of Fast 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Introduction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Fast Food: Expansion, Taste, Systems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Why Fast Food? Or, Fast Food in its Historical Context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Assessing the Power of Fast Food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1C04E005-3500-324C-A990-55A4474FD68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484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IV. Assessing the Power of Fast Food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How powerful is fast food in shaping agricultural systems and </a:t>
            </a:r>
            <a:r>
              <a:rPr lang="en-US" dirty="0" err="1" smtClean="0"/>
              <a:t>foodways</a:t>
            </a:r>
            <a:r>
              <a:rPr lang="en-US" dirty="0" smtClean="0"/>
              <a:t>?  How harmful is it</a:t>
            </a:r>
            <a:r>
              <a:rPr lang="en-US" dirty="0" smtClean="0"/>
              <a:t>?</a:t>
            </a:r>
          </a:p>
          <a:p>
            <a:r>
              <a:rPr lang="en-US" dirty="0"/>
              <a:t>Four Major Processes in the Creation of Culinary Systems</a:t>
            </a:r>
          </a:p>
          <a:p>
            <a:pPr lvl="1"/>
            <a:r>
              <a:rPr lang="en-US" dirty="0"/>
              <a:t>Diffusion of foods</a:t>
            </a:r>
          </a:p>
          <a:p>
            <a:pPr lvl="1"/>
            <a:r>
              <a:rPr lang="en-US" dirty="0"/>
              <a:t>Spread of agriculture at the expense of mobile hunter-foragers &amp; pastoralists</a:t>
            </a:r>
          </a:p>
          <a:p>
            <a:pPr lvl="1"/>
            <a:r>
              <a:rPr lang="en-US" dirty="0"/>
              <a:t>Role of social identities (class, gender, ethnicity)</a:t>
            </a:r>
          </a:p>
          <a:p>
            <a:pPr lvl="1"/>
            <a:r>
              <a:rPr lang="en-US" dirty="0"/>
              <a:t>Role of the state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1C04E005-3500-324C-A990-55A4474FD68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330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 Size Me (2004)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Picture Placeholder 9" descr="super size me.jpg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49" r="-474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1189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II. </a:t>
            </a:r>
            <a:r>
              <a:rPr lang="en-US" dirty="0"/>
              <a:t>Fast Food: Expansion, Taste, </a:t>
            </a:r>
            <a:r>
              <a:rPr lang="en-US" dirty="0" smtClean="0"/>
              <a:t>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What are the characteristics of fast food and how did it develop historically?</a:t>
            </a:r>
          </a:p>
          <a:p>
            <a:r>
              <a:rPr lang="en-US" dirty="0" smtClean="0"/>
              <a:t>McDonald’s</a:t>
            </a:r>
          </a:p>
          <a:p>
            <a:pPr lvl="1"/>
            <a:r>
              <a:rPr lang="en-US" dirty="0" smtClean="0"/>
              <a:t>First McDonald’s restaurant, 1940</a:t>
            </a:r>
          </a:p>
          <a:p>
            <a:pPr lvl="1"/>
            <a:r>
              <a:rPr lang="en-US" dirty="0" smtClean="0"/>
              <a:t>McDonald brothers reform restaurant, 1948</a:t>
            </a:r>
          </a:p>
          <a:p>
            <a:pPr lvl="1"/>
            <a:r>
              <a:rPr lang="en-US" dirty="0" smtClean="0"/>
              <a:t>Ray Kroc franchising agent, 1954</a:t>
            </a:r>
          </a:p>
          <a:p>
            <a:pPr lvl="1"/>
            <a:r>
              <a:rPr lang="en-US" dirty="0" smtClean="0"/>
              <a:t>1961</a:t>
            </a:r>
          </a:p>
          <a:p>
            <a:pPr lvl="2"/>
            <a:r>
              <a:rPr lang="en-US" dirty="0" smtClean="0"/>
              <a:t>300 McDonald’s in 44 states</a:t>
            </a:r>
          </a:p>
          <a:p>
            <a:pPr lvl="2"/>
            <a:r>
              <a:rPr lang="en-US" dirty="0" smtClean="0"/>
              <a:t>Ray Kroc buys out McDonald brothers</a:t>
            </a:r>
          </a:p>
          <a:p>
            <a:pPr lvl="1"/>
            <a:r>
              <a:rPr lang="en-US" dirty="0" smtClean="0"/>
              <a:t>White Castle, 1920s</a:t>
            </a:r>
          </a:p>
          <a:p>
            <a:pPr lvl="1"/>
            <a:r>
              <a:rPr lang="en-US" dirty="0" smtClean="0"/>
              <a:t>Howard Johnson, 1930s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1C04E005-3500-324C-A990-55A4474FD68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577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II. Fast Food: Expansion, Taste,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Kentucky Fried Chicken, 1954</a:t>
            </a:r>
          </a:p>
          <a:p>
            <a:r>
              <a:rPr lang="en-US" dirty="0" smtClean="0"/>
              <a:t>Burger King, 1954</a:t>
            </a:r>
          </a:p>
          <a:p>
            <a:r>
              <a:rPr lang="en-US" dirty="0" smtClean="0"/>
              <a:t>Taco Bell, 1962</a:t>
            </a:r>
          </a:p>
          <a:p>
            <a:r>
              <a:rPr lang="en-US" dirty="0" smtClean="0"/>
              <a:t>Expansion to Canada</a:t>
            </a:r>
          </a:p>
          <a:p>
            <a:pPr lvl="1"/>
            <a:r>
              <a:rPr lang="en-US" dirty="0" smtClean="0"/>
              <a:t>Dairy Queen, 1953</a:t>
            </a:r>
          </a:p>
          <a:p>
            <a:pPr lvl="1"/>
            <a:r>
              <a:rPr lang="en-US" dirty="0" smtClean="0"/>
              <a:t>Kentucky Fried Chicken, 1959</a:t>
            </a:r>
          </a:p>
          <a:p>
            <a:pPr lvl="1"/>
            <a:r>
              <a:rPr lang="en-US" dirty="0" smtClean="0"/>
              <a:t>McDonald’s, 1967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689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II. Fast Food: Expansion, Taste,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in consumption of key fast food ingredients, 1950-2000</a:t>
            </a:r>
          </a:p>
          <a:p>
            <a:pPr lvl="1"/>
            <a:r>
              <a:rPr lang="en-US" dirty="0" smtClean="0"/>
              <a:t>Soft drinks: 4 times</a:t>
            </a:r>
          </a:p>
          <a:p>
            <a:pPr lvl="1"/>
            <a:r>
              <a:rPr lang="en-US" dirty="0" smtClean="0"/>
              <a:t>Beef: 35% </a:t>
            </a:r>
          </a:p>
          <a:p>
            <a:pPr lvl="1"/>
            <a:r>
              <a:rPr lang="en-US" dirty="0" smtClean="0"/>
              <a:t>Chicken: 121%</a:t>
            </a:r>
          </a:p>
          <a:p>
            <a:pPr lvl="1"/>
            <a:r>
              <a:rPr lang="en-US" dirty="0" smtClean="0"/>
              <a:t>Cheese: 179%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817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Ester Reiter on the McDonald’s Task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 ‘[The] ketchup is applied by spreading it evenly in a spiral circular motion over the pickles, starting near the outside edge’.” “ ‘[S]even seconds are allotted to placing the fry basket in the fry pot … five seconds to filling the first bag in the bagging cycle, and three seconds to packing each subsequent one’.”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792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II. Fast Food: Expansion, Taste,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McDonald’s rule book</a:t>
            </a:r>
          </a:p>
          <a:p>
            <a:pPr lvl="1"/>
            <a:r>
              <a:rPr lang="en-US" dirty="0" smtClean="0"/>
              <a:t>75 pages,1958</a:t>
            </a:r>
          </a:p>
          <a:p>
            <a:pPr lvl="1"/>
            <a:r>
              <a:rPr lang="en-US" dirty="0" smtClean="0"/>
              <a:t>750 pages, mid-1990s</a:t>
            </a:r>
          </a:p>
          <a:p>
            <a:r>
              <a:rPr lang="en-US" dirty="0" smtClean="0"/>
              <a:t>2 million tons of frozen fries, 1998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910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McDonald’s Museum, Des Plaines, Iowa</a:t>
            </a:r>
            <a:endParaRPr lang="en-US" dirty="0"/>
          </a:p>
        </p:txBody>
      </p:sp>
      <p:pic>
        <p:nvPicPr>
          <p:cNvPr id="4" name="Content Placeholder 3" descr="McDonalds_Museum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94" b="289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01060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III.</a:t>
            </a:r>
            <a:r>
              <a:rPr lang="en-US" dirty="0"/>
              <a:t> Why Fast Food? Or, Fast Food in its Historical </a:t>
            </a:r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Why did fast food become so huge in the postwar period?</a:t>
            </a:r>
          </a:p>
          <a:p>
            <a:r>
              <a:rPr lang="en-US" dirty="0" smtClean="0"/>
              <a:t>McDonald’s in North America and the </a:t>
            </a:r>
            <a:r>
              <a:rPr lang="en-US" dirty="0" smtClean="0"/>
              <a:t>World</a:t>
            </a:r>
            <a:endParaRPr lang="en-US" dirty="0"/>
          </a:p>
          <a:p>
            <a:pPr lvl="1"/>
            <a:r>
              <a:rPr lang="en-US" dirty="0" smtClean="0"/>
              <a:t>United </a:t>
            </a:r>
            <a:r>
              <a:rPr lang="en-US" dirty="0" smtClean="0"/>
              <a:t>States (2015), 14,248 </a:t>
            </a:r>
          </a:p>
          <a:p>
            <a:pPr lvl="1"/>
            <a:r>
              <a:rPr lang="en-US" dirty="0" smtClean="0"/>
              <a:t>Canada (2105), 1,443</a:t>
            </a:r>
          </a:p>
          <a:p>
            <a:pPr lvl="1"/>
            <a:r>
              <a:rPr lang="en-US" dirty="0" smtClean="0"/>
              <a:t>Mexico (2012), 402 </a:t>
            </a:r>
          </a:p>
          <a:p>
            <a:pPr lvl="1"/>
            <a:r>
              <a:rPr lang="en-US" dirty="0" smtClean="0"/>
              <a:t>Worldwide, over 35,000</a:t>
            </a:r>
          </a:p>
          <a:p>
            <a:r>
              <a:rPr lang="en-US" dirty="0" smtClean="0"/>
              <a:t>On any given day, 1% of the world’s population eats at a McDonald’s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1C04E005-3500-324C-A990-55A4474FD68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58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III. Why Fast Food? Or, Fast Food in its Historical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7 of the 10 largest fast food chains in the US (1999 figures) were founded sometime between 1948 and </a:t>
            </a:r>
            <a:r>
              <a:rPr lang="en-US" dirty="0" smtClean="0"/>
              <a:t>1963</a:t>
            </a:r>
          </a:p>
          <a:p>
            <a:r>
              <a:rPr lang="en-US" dirty="0" smtClean="0"/>
              <a:t>McDonald’s All-American </a:t>
            </a:r>
            <a:r>
              <a:rPr lang="en-US" dirty="0" smtClean="0"/>
              <a:t>Meal, 1960: costs </a:t>
            </a:r>
            <a:r>
              <a:rPr lang="en-US" dirty="0" smtClean="0"/>
              <a:t>45 </a:t>
            </a:r>
            <a:r>
              <a:rPr lang="en-US" dirty="0" smtClean="0"/>
              <a:t>cents which equals 40 minutes of </a:t>
            </a:r>
            <a:r>
              <a:rPr lang="en-US" dirty="0" err="1" smtClean="0"/>
              <a:t>labour</a:t>
            </a:r>
            <a:r>
              <a:rPr lang="en-US" dirty="0" smtClean="0"/>
              <a:t> on average</a:t>
            </a:r>
            <a:endParaRPr lang="en-US" dirty="0" smtClean="0"/>
          </a:p>
          <a:p>
            <a:r>
              <a:rPr lang="en-US" dirty="0" smtClean="0"/>
              <a:t>Ronald McDonald, 1963</a:t>
            </a:r>
          </a:p>
          <a:p>
            <a:r>
              <a:rPr lang="en-US" dirty="0" smtClean="0"/>
              <a:t>McDonald’s playgrounds, 1970</a:t>
            </a:r>
          </a:p>
          <a:p>
            <a:r>
              <a:rPr lang="en-US" dirty="0"/>
              <a:t>“As early as 1973, 97 percent of American children recognized Ronald [McDonald]” </a:t>
            </a:r>
            <a:r>
              <a:rPr lang="en-US" dirty="0" smtClean="0"/>
              <a:t>(Steve </a:t>
            </a:r>
            <a:r>
              <a:rPr lang="en-US" dirty="0" err="1" smtClean="0"/>
              <a:t>Penfold</a:t>
            </a:r>
            <a:r>
              <a:rPr lang="en-US" dirty="0" smtClean="0"/>
              <a:t>)</a:t>
            </a:r>
          </a:p>
          <a:p>
            <a:r>
              <a:rPr lang="en-US" dirty="0" smtClean="0"/>
              <a:t>Average wages in US decline after 1973</a:t>
            </a:r>
          </a:p>
          <a:p>
            <a:r>
              <a:rPr lang="en-US" dirty="0" smtClean="0"/>
              <a:t>Early 21</a:t>
            </a:r>
            <a:r>
              <a:rPr lang="en-US" baseline="30000" dirty="0" smtClean="0"/>
              <a:t>st</a:t>
            </a:r>
            <a:r>
              <a:rPr lang="en-US" dirty="0" smtClean="0"/>
              <a:t> century, 2/3 US mothers of small children work outside the home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465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378</TotalTime>
  <Words>543</Words>
  <Application>Microsoft Macintosh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Plaza</vt:lpstr>
      <vt:lpstr>McDonaldization, or the Power of Fast Food</vt:lpstr>
      <vt:lpstr>II. Fast Food: Expansion, Taste, Systems</vt:lpstr>
      <vt:lpstr>II. Fast Food: Expansion, Taste, Systems</vt:lpstr>
      <vt:lpstr>II. Fast Food: Expansion, Taste, Systems</vt:lpstr>
      <vt:lpstr>Ester Reiter on the McDonald’s Task System</vt:lpstr>
      <vt:lpstr>II. Fast Food: Expansion, Taste, Systems</vt:lpstr>
      <vt:lpstr>McDonald’s Museum, Des Plaines, Iowa</vt:lpstr>
      <vt:lpstr>III. Why Fast Food? Or, Fast Food in its Historical Context</vt:lpstr>
      <vt:lpstr>III. Why Fast Food? Or, Fast Food in its Historical Context</vt:lpstr>
      <vt:lpstr>IV. Assessing the Power of Fast Food </vt:lpstr>
      <vt:lpstr>Super Size Me (2004)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UTS Admin</dc:creator>
  <cp:lastModifiedBy>UTS Admin</cp:lastModifiedBy>
  <cp:revision>9</cp:revision>
  <dcterms:created xsi:type="dcterms:W3CDTF">2016-04-05T20:32:19Z</dcterms:created>
  <dcterms:modified xsi:type="dcterms:W3CDTF">2016-11-17T20:20:09Z</dcterms:modified>
</cp:coreProperties>
</file>