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9" r:id="rId1"/>
  </p:sldMasterIdLst>
  <p:notesMasterIdLst>
    <p:notesMasterId r:id="rId14"/>
  </p:notesMasterIdLst>
  <p:handoutMasterIdLst>
    <p:handoutMasterId r:id="rId15"/>
  </p:handoutMasterIdLst>
  <p:sldIdLst>
    <p:sldId id="258" r:id="rId2"/>
    <p:sldId id="260" r:id="rId3"/>
    <p:sldId id="291" r:id="rId4"/>
    <p:sldId id="262" r:id="rId5"/>
    <p:sldId id="287" r:id="rId6"/>
    <p:sldId id="288" r:id="rId7"/>
    <p:sldId id="289" r:id="rId8"/>
    <p:sldId id="285" r:id="rId9"/>
    <p:sldId id="270" r:id="rId10"/>
    <p:sldId id="290" r:id="rId11"/>
    <p:sldId id="274" r:id="rId12"/>
    <p:sldId id="268" r:id="rId13"/>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82"/>
    <p:restoredTop sz="94643"/>
  </p:normalViewPr>
  <p:slideViewPr>
    <p:cSldViewPr snapToGrid="0" snapToObjects="1">
      <p:cViewPr varScale="1">
        <p:scale>
          <a:sx n="116" d="100"/>
          <a:sy n="116" d="100"/>
        </p:scale>
        <p:origin x="192" y="4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23463C4-D65F-324B-8262-300B44DA542A}" type="datetimeFigureOut">
              <a:rPr lang="en-US" smtClean="0"/>
              <a:t>4/4/19</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58A44A1-6F69-0542-A371-C29F84193A6A}" type="slidenum">
              <a:rPr lang="en-US" smtClean="0"/>
              <a:t>‹#›</a:t>
            </a:fld>
            <a:endParaRPr lang="en-US"/>
          </a:p>
        </p:txBody>
      </p:sp>
    </p:spTree>
    <p:extLst>
      <p:ext uri="{BB962C8B-B14F-4D97-AF65-F5344CB8AC3E}">
        <p14:creationId xmlns:p14="http://schemas.microsoft.com/office/powerpoint/2010/main" val="6096085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47693B9-7C3D-4C40-BEB1-1DFD85AB7C8E}" type="datetimeFigureOut">
              <a:rPr lang="en-US" smtClean="0"/>
              <a:t>4/4/19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E5E6CBB-D745-9A4C-A796-80A51C62DCF3}" type="slidenum">
              <a:rPr lang="en-US" smtClean="0"/>
              <a:t>‹#›</a:t>
            </a:fld>
            <a:endParaRPr lang="en-US"/>
          </a:p>
        </p:txBody>
      </p:sp>
    </p:spTree>
    <p:extLst>
      <p:ext uri="{BB962C8B-B14F-4D97-AF65-F5344CB8AC3E}">
        <p14:creationId xmlns:p14="http://schemas.microsoft.com/office/powerpoint/2010/main" val="18534172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21F164A4-2E8E-314C-9982-614732AF102E}" type="slidenum">
              <a:rPr lang="en-US" altLang="en-US" sz="1200"/>
              <a:pPr/>
              <a:t>1</a:t>
            </a:fld>
            <a:endParaRPr lang="en-US" altLang="en-US" sz="1200"/>
          </a:p>
        </p:txBody>
      </p:sp>
      <p:sp>
        <p:nvSpPr>
          <p:cNvPr id="15362" name="Rectangle 2"/>
          <p:cNvSpPr>
            <a:spLocks noGrp="1" noRot="1" noChangeAspect="1" noChangeArrowheads="1" noTextEdit="1"/>
          </p:cNvSpPr>
          <p:nvPr>
            <p:ph type="sldImg"/>
          </p:nvPr>
        </p:nvSpPr>
        <p:spPr>
          <a:xfrm>
            <a:off x="2857500" y="514350"/>
            <a:ext cx="3429000" cy="25717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CA" altLang="en-US"/>
          </a:p>
        </p:txBody>
      </p:sp>
    </p:spTree>
    <p:extLst>
      <p:ext uri="{BB962C8B-B14F-4D97-AF65-F5344CB8AC3E}">
        <p14:creationId xmlns:p14="http://schemas.microsoft.com/office/powerpoint/2010/main" val="68891017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7D6E1A-0482-0D45-B925-B3CFE5760E76}" type="datetime1">
              <a:rPr lang="en-CA" smtClean="0"/>
              <a:t>2019-04-04</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6B3497D1-3105-D446-A163-34377DBEF3D7}" type="slidenum">
              <a:rPr lang="en-US" smtClean="0"/>
              <a:t>‹#›</a:t>
            </a:fld>
            <a:endParaRPr lang="en-US"/>
          </a:p>
        </p:txBody>
      </p:sp>
    </p:spTree>
    <p:extLst>
      <p:ext uri="{BB962C8B-B14F-4D97-AF65-F5344CB8AC3E}">
        <p14:creationId xmlns:p14="http://schemas.microsoft.com/office/powerpoint/2010/main" val="3429276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84E150-AAAD-014F-8173-1A834AAF4525}" type="datetime1">
              <a:rPr lang="en-CA" smtClean="0"/>
              <a:t>2019-04-04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497D1-3105-D446-A163-34377DBEF3D7}" type="slidenum">
              <a:rPr lang="en-US" smtClean="0"/>
              <a:t>‹#›</a:t>
            </a:fld>
            <a:endParaRPr lang="en-US"/>
          </a:p>
        </p:txBody>
      </p:sp>
    </p:spTree>
    <p:extLst>
      <p:ext uri="{BB962C8B-B14F-4D97-AF65-F5344CB8AC3E}">
        <p14:creationId xmlns:p14="http://schemas.microsoft.com/office/powerpoint/2010/main" val="421217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FA7BD8-92A2-2F42-9DA6-366D2459CEBC}" type="datetime1">
              <a:rPr lang="en-CA" smtClean="0"/>
              <a:t>2019-04-04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497D1-3105-D446-A163-34377DBEF3D7}" type="slidenum">
              <a:rPr lang="en-US" smtClean="0"/>
              <a:t>‹#›</a:t>
            </a:fld>
            <a:endParaRPr lang="en-US"/>
          </a:p>
        </p:txBody>
      </p:sp>
    </p:spTree>
    <p:extLst>
      <p:ext uri="{BB962C8B-B14F-4D97-AF65-F5344CB8AC3E}">
        <p14:creationId xmlns:p14="http://schemas.microsoft.com/office/powerpoint/2010/main" val="497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740128-4FB2-6846-81C2-AB5587E9E2D6}" type="datetime1">
              <a:rPr lang="en-CA" smtClean="0"/>
              <a:t>2019-04-04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497D1-3105-D446-A163-34377DBEF3D7}" type="slidenum">
              <a:rPr lang="en-US" smtClean="0"/>
              <a:t>‹#›</a:t>
            </a:fld>
            <a:endParaRPr lang="en-US"/>
          </a:p>
        </p:txBody>
      </p:sp>
    </p:spTree>
    <p:extLst>
      <p:ext uri="{BB962C8B-B14F-4D97-AF65-F5344CB8AC3E}">
        <p14:creationId xmlns:p14="http://schemas.microsoft.com/office/powerpoint/2010/main" val="712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A145BB6A-758D-9D47-BEFA-DBDE7AEEF9C7}" type="datetime1">
              <a:rPr lang="en-CA" smtClean="0"/>
              <a:t>2019-04-04</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6B3497D1-3105-D446-A163-34377DBEF3D7}" type="slidenum">
              <a:rPr lang="en-US" smtClean="0"/>
              <a:t>‹#›</a:t>
            </a:fld>
            <a:endParaRPr lang="en-US"/>
          </a:p>
        </p:txBody>
      </p:sp>
    </p:spTree>
    <p:extLst>
      <p:ext uri="{BB962C8B-B14F-4D97-AF65-F5344CB8AC3E}">
        <p14:creationId xmlns:p14="http://schemas.microsoft.com/office/powerpoint/2010/main" val="163503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AB50F4-7D37-B646-B882-A25EB639E6B3}" type="datetime1">
              <a:rPr lang="en-CA" smtClean="0"/>
              <a:t>2019-04-04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497D1-3105-D446-A163-34377DBEF3D7}" type="slidenum">
              <a:rPr lang="en-US" smtClean="0"/>
              <a:t>‹#›</a:t>
            </a:fld>
            <a:endParaRPr lang="en-US"/>
          </a:p>
        </p:txBody>
      </p:sp>
    </p:spTree>
    <p:extLst>
      <p:ext uri="{BB962C8B-B14F-4D97-AF65-F5344CB8AC3E}">
        <p14:creationId xmlns:p14="http://schemas.microsoft.com/office/powerpoint/2010/main" val="3687304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D3F3FF-A632-D949-B8EB-DA93F889CCD0}" type="datetime1">
              <a:rPr lang="en-CA" smtClean="0"/>
              <a:t>2019-04-04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497D1-3105-D446-A163-34377DBEF3D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8864725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5626069C-D57F-0347-B25F-C3AB3C53A716}" type="datetime1">
              <a:rPr lang="en-CA" smtClean="0"/>
              <a:t>2019-04-04</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6B3497D1-3105-D446-A163-34377DBEF3D7}"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8151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A4850-FC87-C742-8EBC-B1858DB2BEC6}" type="datetime1">
              <a:rPr lang="en-CA" smtClean="0"/>
              <a:t>2019-04-04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497D1-3105-D446-A163-34377DBEF3D7}" type="slidenum">
              <a:rPr lang="en-US" smtClean="0"/>
              <a:t>‹#›</a:t>
            </a:fld>
            <a:endParaRPr lang="en-US"/>
          </a:p>
        </p:txBody>
      </p:sp>
    </p:spTree>
    <p:extLst>
      <p:ext uri="{BB962C8B-B14F-4D97-AF65-F5344CB8AC3E}">
        <p14:creationId xmlns:p14="http://schemas.microsoft.com/office/powerpoint/2010/main" val="381242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F6D31577-5A1C-D74D-975B-80FA0C673ADA}" type="datetime1">
              <a:rPr lang="en-CA" smtClean="0"/>
              <a:t>2019-04-04</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6B3497D1-3105-D446-A163-34377DBEF3D7}" type="slidenum">
              <a:rPr lang="en-US" smtClean="0"/>
              <a:t>‹#›</a:t>
            </a:fld>
            <a:endParaRPr lang="en-US"/>
          </a:p>
        </p:txBody>
      </p:sp>
    </p:spTree>
    <p:extLst>
      <p:ext uri="{BB962C8B-B14F-4D97-AF65-F5344CB8AC3E}">
        <p14:creationId xmlns:p14="http://schemas.microsoft.com/office/powerpoint/2010/main" val="24770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696A33C8-CB80-2D47-9AF2-B9E936F0A2D1}" type="datetime1">
              <a:rPr lang="en-CA" smtClean="0"/>
              <a:t>2019-04-04</a:t>
            </a:fld>
            <a:endParaRPr lang="en-US"/>
          </a:p>
        </p:txBody>
      </p:sp>
      <p:sp>
        <p:nvSpPr>
          <p:cNvPr id="10" name="Slide Number Placeholder 9"/>
          <p:cNvSpPr>
            <a:spLocks noGrp="1"/>
          </p:cNvSpPr>
          <p:nvPr>
            <p:ph type="sldNum" sz="quarter" idx="12"/>
          </p:nvPr>
        </p:nvSpPr>
        <p:spPr/>
        <p:txBody>
          <a:bodyPr/>
          <a:lstStyle/>
          <a:p>
            <a:fld id="{6B3497D1-3105-D446-A163-34377DBEF3D7}" type="slidenum">
              <a:rPr lang="en-US" smtClean="0"/>
              <a:t>‹#›</a:t>
            </a:fld>
            <a:endParaRPr lang="en-US"/>
          </a:p>
        </p:txBody>
      </p:sp>
    </p:spTree>
    <p:extLst>
      <p:ext uri="{BB962C8B-B14F-4D97-AF65-F5344CB8AC3E}">
        <p14:creationId xmlns:p14="http://schemas.microsoft.com/office/powerpoint/2010/main" val="409627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F3D3F3FF-A632-D949-B8EB-DA93F889CCD0}" type="datetime1">
              <a:rPr lang="en-CA" smtClean="0"/>
              <a:t>2019-04-04</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6B3497D1-3105-D446-A163-34377DBEF3D7}" type="slidenum">
              <a:rPr lang="en-US" smtClean="0"/>
              <a:t>‹#›</a:t>
            </a:fld>
            <a:endParaRPr lang="en-US"/>
          </a:p>
        </p:txBody>
      </p:sp>
    </p:spTree>
    <p:extLst>
      <p:ext uri="{BB962C8B-B14F-4D97-AF65-F5344CB8AC3E}">
        <p14:creationId xmlns:p14="http://schemas.microsoft.com/office/powerpoint/2010/main" val="1605210448"/>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nfu.ca/" TargetMode="External"/><Relationship Id="rId2" Type="http://schemas.openxmlformats.org/officeDocument/2006/relationships/hyperlink" Target="https://foodsecurecanada.org/policy-advocacy/five-big-ideas-better-food-syste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normAutofit/>
          </a:bodyPr>
          <a:lstStyle/>
          <a:p>
            <a:pPr eaLnBrk="1" hangingPunct="1"/>
            <a:r>
              <a:rPr lang="en-US" altLang="en-US" dirty="0"/>
              <a:t>The Food Landscape Today</a:t>
            </a:r>
          </a:p>
        </p:txBody>
      </p:sp>
      <p:sp>
        <p:nvSpPr>
          <p:cNvPr id="2051" name="Rectangle 3"/>
          <p:cNvSpPr>
            <a:spLocks noGrp="1" noChangeArrowheads="1"/>
          </p:cNvSpPr>
          <p:nvPr>
            <p:ph idx="1"/>
          </p:nvPr>
        </p:nvSpPr>
        <p:spPr/>
        <p:txBody>
          <a:bodyPr>
            <a:normAutofit/>
          </a:bodyPr>
          <a:lstStyle/>
          <a:p>
            <a:pPr marL="812780" indent="-812780">
              <a:buFont typeface="Arial" charset="0"/>
              <a:buAutoNum type="romanUcPeriod"/>
            </a:pPr>
            <a:r>
              <a:rPr lang="en-US" altLang="en-US" dirty="0"/>
              <a:t>Introduction</a:t>
            </a:r>
          </a:p>
          <a:p>
            <a:pPr marL="812780" indent="-812780">
              <a:buFont typeface="Arial" charset="0"/>
              <a:buAutoNum type="romanUcPeriod"/>
            </a:pPr>
            <a:r>
              <a:rPr lang="en-US" altLang="en-US" dirty="0"/>
              <a:t>Where Are We Now?</a:t>
            </a:r>
          </a:p>
          <a:p>
            <a:pPr marL="812780" indent="-812780">
              <a:buFont typeface="Arial" charset="0"/>
              <a:buAutoNum type="romanUcPeriod"/>
            </a:pPr>
            <a:r>
              <a:rPr lang="en-US" altLang="en-US" dirty="0"/>
              <a:t>Food Sovereignty in Canada?</a:t>
            </a:r>
          </a:p>
          <a:p>
            <a:pPr marL="812780" indent="-812780">
              <a:buFont typeface="Arial" charset="0"/>
              <a:buAutoNum type="romanUcPeriod"/>
            </a:pPr>
            <a:r>
              <a:rPr lang="en-US" altLang="en-US" dirty="0"/>
              <a:t>What Can History Tell Us About Why we are Here?</a:t>
            </a:r>
          </a:p>
        </p:txBody>
      </p:sp>
    </p:spTree>
    <p:extLst>
      <p:ext uri="{BB962C8B-B14F-4D97-AF65-F5344CB8AC3E}">
        <p14:creationId xmlns:p14="http://schemas.microsoft.com/office/powerpoint/2010/main" val="1008299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wipe(left)">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wipe(left)">
                                      <p:cBhvr>
                                        <p:cTn id="17" dur="5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wipe(left)">
                                      <p:cBhvr>
                                        <p:cTn id="22"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5A7E8-EB79-E845-9E39-B7B6C268380F}"/>
              </a:ext>
            </a:extLst>
          </p:cNvPr>
          <p:cNvSpPr>
            <a:spLocks noGrp="1"/>
          </p:cNvSpPr>
          <p:nvPr>
            <p:ph type="title"/>
          </p:nvPr>
        </p:nvSpPr>
        <p:spPr/>
        <p:txBody>
          <a:bodyPr/>
          <a:lstStyle/>
          <a:p>
            <a:r>
              <a:rPr lang="en-US" altLang="en-US" dirty="0"/>
              <a:t>III. Food Sovereignty in Canada?</a:t>
            </a:r>
            <a:endParaRPr lang="en-US" dirty="0"/>
          </a:p>
        </p:txBody>
      </p:sp>
      <p:sp>
        <p:nvSpPr>
          <p:cNvPr id="3" name="Content Placeholder 2">
            <a:extLst>
              <a:ext uri="{FF2B5EF4-FFF2-40B4-BE49-F238E27FC236}">
                <a16:creationId xmlns:a16="http://schemas.microsoft.com/office/drawing/2014/main" id="{88F255C9-7D80-DC47-A0D7-2D7CFAE242F3}"/>
              </a:ext>
            </a:extLst>
          </p:cNvPr>
          <p:cNvSpPr>
            <a:spLocks noGrp="1"/>
          </p:cNvSpPr>
          <p:nvPr>
            <p:ph idx="1"/>
          </p:nvPr>
        </p:nvSpPr>
        <p:spPr/>
        <p:txBody>
          <a:bodyPr>
            <a:normAutofit/>
          </a:bodyPr>
          <a:lstStyle/>
          <a:p>
            <a:r>
              <a:rPr lang="en-US" dirty="0">
                <a:hlinkClick r:id="rId2"/>
              </a:rPr>
              <a:t>Food Secure Canada, 2005</a:t>
            </a:r>
            <a:endParaRPr lang="en-US" dirty="0"/>
          </a:p>
          <a:p>
            <a:r>
              <a:rPr lang="en-US" dirty="0"/>
              <a:t>Farm Organizations</a:t>
            </a:r>
          </a:p>
          <a:p>
            <a:pPr lvl="1"/>
            <a:r>
              <a:rPr lang="en-US" dirty="0">
                <a:hlinkClick r:id="rId3"/>
              </a:rPr>
              <a:t>National Farmers Union</a:t>
            </a:r>
            <a:r>
              <a:rPr lang="en-US" dirty="0"/>
              <a:t> and La Via </a:t>
            </a:r>
            <a:r>
              <a:rPr lang="en-US" dirty="0" err="1"/>
              <a:t>Campesina</a:t>
            </a:r>
            <a:endParaRPr lang="en-US" dirty="0"/>
          </a:p>
          <a:p>
            <a:pPr lvl="1"/>
            <a:r>
              <a:rPr lang="en-US" dirty="0"/>
              <a:t>Union </a:t>
            </a:r>
            <a:r>
              <a:rPr lang="en-US" dirty="0" err="1"/>
              <a:t>paysanne</a:t>
            </a:r>
            <a:r>
              <a:rPr lang="en-US" dirty="0"/>
              <a:t> </a:t>
            </a:r>
          </a:p>
          <a:p>
            <a:pPr lvl="1"/>
            <a:r>
              <a:rPr lang="en-US" dirty="0"/>
              <a:t>Union des </a:t>
            </a:r>
            <a:r>
              <a:rPr lang="en-US" dirty="0" err="1"/>
              <a:t>prodecteurs</a:t>
            </a:r>
            <a:r>
              <a:rPr lang="en-US" dirty="0"/>
              <a:t> </a:t>
            </a:r>
            <a:r>
              <a:rPr lang="en-US" dirty="0" err="1"/>
              <a:t>agricoles</a:t>
            </a:r>
            <a:endParaRPr lang="en-US" dirty="0"/>
          </a:p>
          <a:p>
            <a:pPr lvl="1"/>
            <a:r>
              <a:rPr lang="en-US" dirty="0"/>
              <a:t>Canadian Federation of Agriculture</a:t>
            </a:r>
          </a:p>
          <a:p>
            <a:r>
              <a:rPr lang="en-CA" dirty="0"/>
              <a:t>2,314 local food initiatives in Canada, 2015</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B286378-7A7D-534F-B001-16451BEAF329}"/>
              </a:ext>
            </a:extLst>
          </p:cNvPr>
          <p:cNvSpPr>
            <a:spLocks noGrp="1"/>
          </p:cNvSpPr>
          <p:nvPr>
            <p:ph type="sldNum" sz="quarter" idx="12"/>
          </p:nvPr>
        </p:nvSpPr>
        <p:spPr/>
        <p:txBody>
          <a:bodyPr/>
          <a:lstStyle/>
          <a:p>
            <a:fld id="{6B3497D1-3105-D446-A163-34377DBEF3D7}" type="slidenum">
              <a:rPr lang="en-US" smtClean="0"/>
              <a:t>10</a:t>
            </a:fld>
            <a:endParaRPr lang="en-US"/>
          </a:p>
        </p:txBody>
      </p:sp>
    </p:spTree>
    <p:extLst>
      <p:ext uri="{BB962C8B-B14F-4D97-AF65-F5344CB8AC3E}">
        <p14:creationId xmlns:p14="http://schemas.microsoft.com/office/powerpoint/2010/main" val="85087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III. Food Sovereignty in Canada?</a:t>
            </a:r>
            <a:endParaRPr lang="en-US" dirty="0"/>
          </a:p>
        </p:txBody>
      </p:sp>
      <p:sp>
        <p:nvSpPr>
          <p:cNvPr id="3" name="Content Placeholder 2"/>
          <p:cNvSpPr>
            <a:spLocks noGrp="1"/>
          </p:cNvSpPr>
          <p:nvPr>
            <p:ph idx="1"/>
          </p:nvPr>
        </p:nvSpPr>
        <p:spPr/>
        <p:txBody>
          <a:bodyPr>
            <a:normAutofit/>
          </a:bodyPr>
          <a:lstStyle/>
          <a:p>
            <a:r>
              <a:rPr lang="en-CA" sz="2400" dirty="0"/>
              <a:t>1 in 8 farms in Canada sold directly to consumers</a:t>
            </a:r>
          </a:p>
          <a:p>
            <a:pPr lvl="1"/>
            <a:r>
              <a:rPr lang="en-CA" sz="2000" dirty="0"/>
              <a:t>65% of these small-scale operations </a:t>
            </a:r>
          </a:p>
          <a:p>
            <a:pPr lvl="1"/>
            <a:r>
              <a:rPr lang="en-CA" sz="2000" dirty="0"/>
              <a:t>chickens, eggs, bees, fruits and vegetables</a:t>
            </a:r>
          </a:p>
          <a:p>
            <a:pPr lvl="1"/>
            <a:r>
              <a:rPr lang="en-CA" sz="2000" dirty="0"/>
              <a:t>90% of direct sales of agricultural products was done on the farm or at stands or kiosks</a:t>
            </a:r>
          </a:p>
        </p:txBody>
      </p:sp>
      <p:sp>
        <p:nvSpPr>
          <p:cNvPr id="4" name="Slide Number Placeholder 3"/>
          <p:cNvSpPr>
            <a:spLocks noGrp="1"/>
          </p:cNvSpPr>
          <p:nvPr>
            <p:ph type="sldNum" sz="quarter" idx="12"/>
          </p:nvPr>
        </p:nvSpPr>
        <p:spPr/>
        <p:txBody>
          <a:bodyPr/>
          <a:lstStyle/>
          <a:p>
            <a:fld id="{6B3497D1-3105-D446-A163-34377DBEF3D7}" type="slidenum">
              <a:rPr lang="en-US" smtClean="0"/>
              <a:t>11</a:t>
            </a:fld>
            <a:endParaRPr lang="en-US"/>
          </a:p>
        </p:txBody>
      </p:sp>
    </p:spTree>
    <p:extLst>
      <p:ext uri="{BB962C8B-B14F-4D97-AF65-F5344CB8AC3E}">
        <p14:creationId xmlns:p14="http://schemas.microsoft.com/office/powerpoint/2010/main" val="391292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5B62-99F3-1B4A-B23D-56C1746D3409}"/>
              </a:ext>
            </a:extLst>
          </p:cNvPr>
          <p:cNvSpPr>
            <a:spLocks noGrp="1"/>
          </p:cNvSpPr>
          <p:nvPr>
            <p:ph type="title"/>
          </p:nvPr>
        </p:nvSpPr>
        <p:spPr/>
        <p:txBody>
          <a:bodyPr>
            <a:normAutofit/>
          </a:bodyPr>
          <a:lstStyle/>
          <a:p>
            <a:r>
              <a:rPr lang="en-US" dirty="0"/>
              <a:t>III. </a:t>
            </a:r>
            <a:r>
              <a:rPr lang="en-US" altLang="en-US" dirty="0"/>
              <a:t>What Can History Tell Us About Why We Are Here?</a:t>
            </a:r>
            <a:endParaRPr lang="en-US" dirty="0"/>
          </a:p>
        </p:txBody>
      </p:sp>
      <p:sp>
        <p:nvSpPr>
          <p:cNvPr id="3" name="Content Placeholder 2">
            <a:extLst>
              <a:ext uri="{FF2B5EF4-FFF2-40B4-BE49-F238E27FC236}">
                <a16:creationId xmlns:a16="http://schemas.microsoft.com/office/drawing/2014/main" id="{7363BD08-5050-A340-9356-ED9CEAB1FD3D}"/>
              </a:ext>
            </a:extLst>
          </p:cNvPr>
          <p:cNvSpPr>
            <a:spLocks noGrp="1"/>
          </p:cNvSpPr>
          <p:nvPr>
            <p:ph idx="1"/>
          </p:nvPr>
        </p:nvSpPr>
        <p:spPr/>
        <p:txBody>
          <a:bodyPr>
            <a:normAutofit/>
          </a:bodyPr>
          <a:lstStyle/>
          <a:p>
            <a:pPr marL="0" indent="0">
              <a:buNone/>
            </a:pPr>
            <a:r>
              <a:rPr lang="en-US" dirty="0"/>
              <a:t>How can the history we’ve been studying help?</a:t>
            </a:r>
          </a:p>
        </p:txBody>
      </p:sp>
      <p:sp>
        <p:nvSpPr>
          <p:cNvPr id="4" name="Slide Number Placeholder 3">
            <a:extLst>
              <a:ext uri="{FF2B5EF4-FFF2-40B4-BE49-F238E27FC236}">
                <a16:creationId xmlns:a16="http://schemas.microsoft.com/office/drawing/2014/main" id="{27AA6FB2-582C-7445-AD3D-983077A382E3}"/>
              </a:ext>
            </a:extLst>
          </p:cNvPr>
          <p:cNvSpPr>
            <a:spLocks noGrp="1"/>
          </p:cNvSpPr>
          <p:nvPr>
            <p:ph type="sldNum" sz="quarter" idx="12"/>
          </p:nvPr>
        </p:nvSpPr>
        <p:spPr/>
        <p:txBody>
          <a:bodyPr/>
          <a:lstStyle/>
          <a:p>
            <a:fld id="{6B3497D1-3105-D446-A163-34377DBEF3D7}" type="slidenum">
              <a:rPr lang="en-US" smtClean="0"/>
              <a:t>12</a:t>
            </a:fld>
            <a:endParaRPr lang="en-US"/>
          </a:p>
        </p:txBody>
      </p:sp>
    </p:spTree>
    <p:extLst>
      <p:ext uri="{BB962C8B-B14F-4D97-AF65-F5344CB8AC3E}">
        <p14:creationId xmlns:p14="http://schemas.microsoft.com/office/powerpoint/2010/main" val="56816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92419-2C4F-3942-95B5-83CE7B2252E8}"/>
              </a:ext>
            </a:extLst>
          </p:cNvPr>
          <p:cNvSpPr>
            <a:spLocks noGrp="1"/>
          </p:cNvSpPr>
          <p:nvPr>
            <p:ph type="title"/>
          </p:nvPr>
        </p:nvSpPr>
        <p:spPr/>
        <p:txBody>
          <a:bodyPr/>
          <a:lstStyle/>
          <a:p>
            <a:r>
              <a:rPr lang="en-US" dirty="0"/>
              <a:t>II. Where Are We Now?  </a:t>
            </a:r>
          </a:p>
        </p:txBody>
      </p:sp>
      <p:sp>
        <p:nvSpPr>
          <p:cNvPr id="3" name="Content Placeholder 2">
            <a:extLst>
              <a:ext uri="{FF2B5EF4-FFF2-40B4-BE49-F238E27FC236}">
                <a16:creationId xmlns:a16="http://schemas.microsoft.com/office/drawing/2014/main" id="{BC109DDF-DDF1-B445-9817-6357A0B5804F}"/>
              </a:ext>
            </a:extLst>
          </p:cNvPr>
          <p:cNvSpPr>
            <a:spLocks noGrp="1"/>
          </p:cNvSpPr>
          <p:nvPr>
            <p:ph idx="1"/>
          </p:nvPr>
        </p:nvSpPr>
        <p:spPr/>
        <p:txBody>
          <a:bodyPr>
            <a:normAutofit/>
          </a:bodyPr>
          <a:lstStyle/>
          <a:p>
            <a:pPr marL="0" indent="0">
              <a:buNone/>
            </a:pPr>
            <a:r>
              <a:rPr lang="en-US" dirty="0"/>
              <a:t>What are some of the major characteristics and problems of North American (Canadian) culinary systems?</a:t>
            </a:r>
          </a:p>
          <a:p>
            <a:r>
              <a:rPr lang="en-US" dirty="0"/>
              <a:t>Canadian Food</a:t>
            </a:r>
          </a:p>
          <a:p>
            <a:pPr lvl="1"/>
            <a:r>
              <a:rPr lang="en-US" dirty="0"/>
              <a:t>world’s 4</a:t>
            </a:r>
            <a:r>
              <a:rPr lang="en-US" baseline="30000" dirty="0"/>
              <a:t>th</a:t>
            </a:r>
            <a:r>
              <a:rPr lang="en-US" dirty="0"/>
              <a:t>-largest exporter of food</a:t>
            </a:r>
          </a:p>
          <a:p>
            <a:pPr lvl="1"/>
            <a:r>
              <a:rPr lang="en-US" dirty="0"/>
              <a:t>world’s 4</a:t>
            </a:r>
            <a:r>
              <a:rPr lang="en-US" baseline="30000" dirty="0"/>
              <a:t>th</a:t>
            </a:r>
            <a:r>
              <a:rPr lang="en-US" dirty="0"/>
              <a:t>-largest importer of food</a:t>
            </a:r>
          </a:p>
          <a:p>
            <a:r>
              <a:rPr lang="en-US" dirty="0"/>
              <a:t>Food Banks Canada report (2010):</a:t>
            </a:r>
          </a:p>
          <a:p>
            <a:pPr lvl="1"/>
            <a:r>
              <a:rPr lang="en-US" dirty="0"/>
              <a:t>10% increase in food bank use since 1999</a:t>
            </a:r>
          </a:p>
          <a:p>
            <a:pPr lvl="1"/>
            <a:r>
              <a:rPr lang="en-US" dirty="0"/>
              <a:t>Alberta, 61% increase in food bank use since 2008</a:t>
            </a:r>
          </a:p>
          <a:p>
            <a:r>
              <a:rPr lang="en-US" dirty="0"/>
              <a:t>2.5 million Canadians food insecure</a:t>
            </a:r>
          </a:p>
          <a:p>
            <a:endParaRPr lang="en-US" dirty="0"/>
          </a:p>
        </p:txBody>
      </p:sp>
      <p:sp>
        <p:nvSpPr>
          <p:cNvPr id="4" name="Slide Number Placeholder 3">
            <a:extLst>
              <a:ext uri="{FF2B5EF4-FFF2-40B4-BE49-F238E27FC236}">
                <a16:creationId xmlns:a16="http://schemas.microsoft.com/office/drawing/2014/main" id="{C11AA2DB-504B-4E49-AC65-1F770CD6F944}"/>
              </a:ext>
            </a:extLst>
          </p:cNvPr>
          <p:cNvSpPr>
            <a:spLocks noGrp="1"/>
          </p:cNvSpPr>
          <p:nvPr>
            <p:ph type="sldNum" sz="quarter" idx="12"/>
          </p:nvPr>
        </p:nvSpPr>
        <p:spPr/>
        <p:txBody>
          <a:bodyPr/>
          <a:lstStyle/>
          <a:p>
            <a:fld id="{6B3497D1-3105-D446-A163-34377DBEF3D7}" type="slidenum">
              <a:rPr lang="en-US" smtClean="0"/>
              <a:t>2</a:t>
            </a:fld>
            <a:endParaRPr lang="en-US"/>
          </a:p>
        </p:txBody>
      </p:sp>
    </p:spTree>
    <p:extLst>
      <p:ext uri="{BB962C8B-B14F-4D97-AF65-F5344CB8AC3E}">
        <p14:creationId xmlns:p14="http://schemas.microsoft.com/office/powerpoint/2010/main" val="50389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1E5CB-43D2-1E4B-BD50-44CB2820C51F}"/>
              </a:ext>
            </a:extLst>
          </p:cNvPr>
          <p:cNvSpPr>
            <a:spLocks noGrp="1"/>
          </p:cNvSpPr>
          <p:nvPr>
            <p:ph type="title"/>
          </p:nvPr>
        </p:nvSpPr>
        <p:spPr/>
        <p:txBody>
          <a:bodyPr/>
          <a:lstStyle/>
          <a:p>
            <a:r>
              <a:rPr lang="en-US" dirty="0"/>
              <a:t>II. Where Are We Now? </a:t>
            </a:r>
          </a:p>
        </p:txBody>
      </p:sp>
      <p:sp>
        <p:nvSpPr>
          <p:cNvPr id="3" name="Content Placeholder 2">
            <a:extLst>
              <a:ext uri="{FF2B5EF4-FFF2-40B4-BE49-F238E27FC236}">
                <a16:creationId xmlns:a16="http://schemas.microsoft.com/office/drawing/2014/main" id="{5ABA257D-9A57-E94C-8907-FF35815EEDD5}"/>
              </a:ext>
            </a:extLst>
          </p:cNvPr>
          <p:cNvSpPr>
            <a:spLocks noGrp="1"/>
          </p:cNvSpPr>
          <p:nvPr>
            <p:ph idx="1"/>
          </p:nvPr>
        </p:nvSpPr>
        <p:spPr/>
        <p:txBody>
          <a:bodyPr/>
          <a:lstStyle/>
          <a:p>
            <a:r>
              <a:rPr lang="en-US" dirty="0"/>
              <a:t>Food security: food security exists when all people, at all times, have physical and economic access to sufficient, safe and nutritious food that meets their dietary needs and food preferences for an active and healthy life</a:t>
            </a:r>
          </a:p>
        </p:txBody>
      </p:sp>
      <p:sp>
        <p:nvSpPr>
          <p:cNvPr id="4" name="Slide Number Placeholder 3">
            <a:extLst>
              <a:ext uri="{FF2B5EF4-FFF2-40B4-BE49-F238E27FC236}">
                <a16:creationId xmlns:a16="http://schemas.microsoft.com/office/drawing/2014/main" id="{64EB3095-4FE3-174D-8083-DD8F41FEC6E8}"/>
              </a:ext>
            </a:extLst>
          </p:cNvPr>
          <p:cNvSpPr>
            <a:spLocks noGrp="1"/>
          </p:cNvSpPr>
          <p:nvPr>
            <p:ph type="sldNum" sz="quarter" idx="12"/>
          </p:nvPr>
        </p:nvSpPr>
        <p:spPr/>
        <p:txBody>
          <a:bodyPr/>
          <a:lstStyle/>
          <a:p>
            <a:fld id="{6B3497D1-3105-D446-A163-34377DBEF3D7}" type="slidenum">
              <a:rPr lang="en-US" smtClean="0"/>
              <a:t>3</a:t>
            </a:fld>
            <a:endParaRPr lang="en-US"/>
          </a:p>
        </p:txBody>
      </p:sp>
    </p:spTree>
    <p:extLst>
      <p:ext uri="{BB962C8B-B14F-4D97-AF65-F5344CB8AC3E}">
        <p14:creationId xmlns:p14="http://schemas.microsoft.com/office/powerpoint/2010/main" val="46861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62081-830F-2B43-9DAB-090C76273BB4}"/>
              </a:ext>
            </a:extLst>
          </p:cNvPr>
          <p:cNvSpPr>
            <a:spLocks noGrp="1"/>
          </p:cNvSpPr>
          <p:nvPr>
            <p:ph type="title"/>
          </p:nvPr>
        </p:nvSpPr>
        <p:spPr/>
        <p:txBody>
          <a:bodyPr/>
          <a:lstStyle/>
          <a:p>
            <a:r>
              <a:rPr lang="en-US" dirty="0"/>
              <a:t>Problems in the Culinary System</a:t>
            </a:r>
          </a:p>
        </p:txBody>
      </p:sp>
      <p:sp>
        <p:nvSpPr>
          <p:cNvPr id="3" name="Content Placeholder 2">
            <a:extLst>
              <a:ext uri="{FF2B5EF4-FFF2-40B4-BE49-F238E27FC236}">
                <a16:creationId xmlns:a16="http://schemas.microsoft.com/office/drawing/2014/main" id="{7A796A62-7035-1B41-B302-22E30561D2A5}"/>
              </a:ext>
            </a:extLst>
          </p:cNvPr>
          <p:cNvSpPr>
            <a:spLocks noGrp="1"/>
          </p:cNvSpPr>
          <p:nvPr>
            <p:ph idx="1"/>
          </p:nvPr>
        </p:nvSpPr>
        <p:spPr/>
        <p:txBody>
          <a:bodyPr>
            <a:normAutofit lnSpcReduction="10000"/>
          </a:bodyPr>
          <a:lstStyle/>
          <a:p>
            <a:r>
              <a:rPr lang="en-US" dirty="0"/>
              <a:t>Farms</a:t>
            </a:r>
          </a:p>
          <a:p>
            <a:pPr lvl="1"/>
            <a:r>
              <a:rPr lang="en-US" dirty="0"/>
              <a:t>on-farm revenues less then expenses</a:t>
            </a:r>
          </a:p>
          <a:p>
            <a:pPr lvl="1"/>
            <a:r>
              <a:rPr lang="en-US" dirty="0"/>
              <a:t>Debt, off-farm work</a:t>
            </a:r>
          </a:p>
          <a:p>
            <a:pPr lvl="1"/>
            <a:r>
              <a:rPr lang="en-US" dirty="0"/>
              <a:t>Corporate influence in production and distribution</a:t>
            </a:r>
          </a:p>
          <a:p>
            <a:pPr lvl="1"/>
            <a:r>
              <a:rPr lang="en-US" dirty="0"/>
              <a:t>Aging farmers</a:t>
            </a:r>
          </a:p>
          <a:p>
            <a:r>
              <a:rPr lang="en-US" dirty="0"/>
              <a:t>biological diversity of the foods being sold in supermarkets is falling</a:t>
            </a:r>
          </a:p>
          <a:p>
            <a:r>
              <a:rPr lang="en-US" dirty="0"/>
              <a:t>much of the food we eat comes from overseas</a:t>
            </a:r>
          </a:p>
          <a:p>
            <a:pPr lvl="1"/>
            <a:r>
              <a:rPr lang="en-US" dirty="0"/>
              <a:t>carbon footprint</a:t>
            </a:r>
          </a:p>
          <a:p>
            <a:pPr lvl="1"/>
            <a:r>
              <a:rPr lang="en-US" dirty="0"/>
              <a:t>Decline of small and medium-sized farms</a:t>
            </a:r>
          </a:p>
          <a:p>
            <a:pPr lvl="1"/>
            <a:r>
              <a:rPr lang="en-US" dirty="0"/>
              <a:t>Effects of global market on food security</a:t>
            </a:r>
          </a:p>
          <a:p>
            <a:r>
              <a:rPr lang="en-US" dirty="0"/>
              <a:t>Environmental problems of large commodity-producing farms</a:t>
            </a:r>
          </a:p>
          <a:p>
            <a:pPr lvl="1"/>
            <a:endParaRPr lang="en-US" dirty="0"/>
          </a:p>
        </p:txBody>
      </p:sp>
      <p:sp>
        <p:nvSpPr>
          <p:cNvPr id="4" name="Slide Number Placeholder 3">
            <a:extLst>
              <a:ext uri="{FF2B5EF4-FFF2-40B4-BE49-F238E27FC236}">
                <a16:creationId xmlns:a16="http://schemas.microsoft.com/office/drawing/2014/main" id="{CCBAE9F1-E717-CD43-875E-F14B50A5D07D}"/>
              </a:ext>
            </a:extLst>
          </p:cNvPr>
          <p:cNvSpPr>
            <a:spLocks noGrp="1"/>
          </p:cNvSpPr>
          <p:nvPr>
            <p:ph type="sldNum" sz="quarter" idx="12"/>
          </p:nvPr>
        </p:nvSpPr>
        <p:spPr/>
        <p:txBody>
          <a:bodyPr/>
          <a:lstStyle/>
          <a:p>
            <a:fld id="{6B3497D1-3105-D446-A163-34377DBEF3D7}" type="slidenum">
              <a:rPr lang="en-US" smtClean="0"/>
              <a:t>4</a:t>
            </a:fld>
            <a:endParaRPr lang="en-US"/>
          </a:p>
        </p:txBody>
      </p:sp>
    </p:spTree>
    <p:extLst>
      <p:ext uri="{BB962C8B-B14F-4D97-AF65-F5344CB8AC3E}">
        <p14:creationId xmlns:p14="http://schemas.microsoft.com/office/powerpoint/2010/main" val="390256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9374B31C-FFFB-E948-884C-B489C2D6CFAC}"/>
              </a:ext>
            </a:extLst>
          </p:cNvPr>
          <p:cNvSpPr>
            <a:spLocks noGrp="1"/>
          </p:cNvSpPr>
          <p:nvPr>
            <p:ph type="title"/>
          </p:nvPr>
        </p:nvSpPr>
        <p:spPr/>
        <p:txBody>
          <a:bodyPr>
            <a:noAutofit/>
          </a:bodyPr>
          <a:lstStyle/>
          <a:p>
            <a:r>
              <a:rPr lang="en-US" sz="3200" dirty="0"/>
              <a:t>Total Number of Agricultural Operations, </a:t>
            </a:r>
            <a:br>
              <a:rPr lang="en-US" sz="3200" dirty="0"/>
            </a:br>
            <a:r>
              <a:rPr lang="en-US" sz="3200" dirty="0"/>
              <a:t>Canada, 1961 to 2016</a:t>
            </a:r>
            <a:br>
              <a:rPr lang="en-US" sz="3200" dirty="0"/>
            </a:br>
            <a:r>
              <a:rPr lang="en-US" sz="1800" dirty="0"/>
              <a:t>Source: Census of Canada, 2016</a:t>
            </a:r>
            <a:endParaRPr lang="en-US" sz="2800" dirty="0"/>
          </a:p>
        </p:txBody>
      </p:sp>
      <p:pic>
        <p:nvPicPr>
          <p:cNvPr id="18" name="Content Placeholder 17">
            <a:extLst>
              <a:ext uri="{FF2B5EF4-FFF2-40B4-BE49-F238E27FC236}">
                <a16:creationId xmlns:a16="http://schemas.microsoft.com/office/drawing/2014/main" id="{63272621-0C0F-EE4E-9581-B930B6FA1AEE}"/>
              </a:ext>
            </a:extLst>
          </p:cNvPr>
          <p:cNvPicPr>
            <a:picLocks noGrp="1" noChangeAspect="1"/>
          </p:cNvPicPr>
          <p:nvPr>
            <p:ph idx="1"/>
          </p:nvPr>
        </p:nvPicPr>
        <p:blipFill>
          <a:blip r:embed="rId2"/>
          <a:stretch>
            <a:fillRect/>
          </a:stretch>
        </p:blipFill>
        <p:spPr>
          <a:xfrm>
            <a:off x="592853" y="2018503"/>
            <a:ext cx="7865347" cy="4488928"/>
          </a:xfrm>
        </p:spPr>
      </p:pic>
      <p:sp>
        <p:nvSpPr>
          <p:cNvPr id="4" name="Slide Number Placeholder 3">
            <a:extLst>
              <a:ext uri="{FF2B5EF4-FFF2-40B4-BE49-F238E27FC236}">
                <a16:creationId xmlns:a16="http://schemas.microsoft.com/office/drawing/2014/main" id="{41B629A0-4BBB-6045-AD62-9B80EB795C35}"/>
              </a:ext>
            </a:extLst>
          </p:cNvPr>
          <p:cNvSpPr>
            <a:spLocks noGrp="1"/>
          </p:cNvSpPr>
          <p:nvPr>
            <p:ph type="sldNum" sz="quarter" idx="12"/>
          </p:nvPr>
        </p:nvSpPr>
        <p:spPr/>
        <p:txBody>
          <a:bodyPr/>
          <a:lstStyle/>
          <a:p>
            <a:fld id="{6B3497D1-3105-D446-A163-34377DBEF3D7}" type="slidenum">
              <a:rPr lang="en-US" smtClean="0"/>
              <a:t>5</a:t>
            </a:fld>
            <a:endParaRPr lang="en-US"/>
          </a:p>
        </p:txBody>
      </p:sp>
    </p:spTree>
    <p:extLst>
      <p:ext uri="{BB962C8B-B14F-4D97-AF65-F5344CB8AC3E}">
        <p14:creationId xmlns:p14="http://schemas.microsoft.com/office/powerpoint/2010/main" val="3968930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8535BF-EB59-EA42-81B5-3726926EBEF1}"/>
              </a:ext>
            </a:extLst>
          </p:cNvPr>
          <p:cNvSpPr>
            <a:spLocks noGrp="1"/>
          </p:cNvSpPr>
          <p:nvPr>
            <p:ph type="title"/>
          </p:nvPr>
        </p:nvSpPr>
        <p:spPr/>
        <p:txBody>
          <a:bodyPr/>
          <a:lstStyle/>
          <a:p>
            <a:r>
              <a:rPr lang="en-US" dirty="0"/>
              <a:t>Total Farm Area and Cropland Area, Canada, 1921-2016</a:t>
            </a:r>
          </a:p>
        </p:txBody>
      </p:sp>
      <p:sp>
        <p:nvSpPr>
          <p:cNvPr id="8" name="Text Placeholder 7">
            <a:extLst>
              <a:ext uri="{FF2B5EF4-FFF2-40B4-BE49-F238E27FC236}">
                <a16:creationId xmlns:a16="http://schemas.microsoft.com/office/drawing/2014/main" id="{443B8F0C-0753-1F48-9718-9F432F5C585F}"/>
              </a:ext>
            </a:extLst>
          </p:cNvPr>
          <p:cNvSpPr>
            <a:spLocks noGrp="1"/>
          </p:cNvSpPr>
          <p:nvPr>
            <p:ph type="body" sz="half" idx="2"/>
          </p:nvPr>
        </p:nvSpPr>
        <p:spPr/>
        <p:txBody>
          <a:bodyPr/>
          <a:lstStyle/>
          <a:p>
            <a:r>
              <a:rPr lang="en-US" dirty="0"/>
              <a:t>Source: Census of Canada, 2016</a:t>
            </a:r>
          </a:p>
        </p:txBody>
      </p:sp>
      <p:sp>
        <p:nvSpPr>
          <p:cNvPr id="4" name="Slide Number Placeholder 3">
            <a:extLst>
              <a:ext uri="{FF2B5EF4-FFF2-40B4-BE49-F238E27FC236}">
                <a16:creationId xmlns:a16="http://schemas.microsoft.com/office/drawing/2014/main" id="{30F81AAF-89C4-F941-9E18-63D61E430DD2}"/>
              </a:ext>
            </a:extLst>
          </p:cNvPr>
          <p:cNvSpPr>
            <a:spLocks noGrp="1"/>
          </p:cNvSpPr>
          <p:nvPr>
            <p:ph type="sldNum" sz="quarter" idx="12"/>
          </p:nvPr>
        </p:nvSpPr>
        <p:spPr/>
        <p:txBody>
          <a:bodyPr/>
          <a:lstStyle/>
          <a:p>
            <a:fld id="{6B3497D1-3105-D446-A163-34377DBEF3D7}" type="slidenum">
              <a:rPr lang="en-US" smtClean="0"/>
              <a:t>6</a:t>
            </a:fld>
            <a:endParaRPr lang="en-US"/>
          </a:p>
        </p:txBody>
      </p:sp>
      <p:pic>
        <p:nvPicPr>
          <p:cNvPr id="12" name="Picture Placeholder 11">
            <a:extLst>
              <a:ext uri="{FF2B5EF4-FFF2-40B4-BE49-F238E27FC236}">
                <a16:creationId xmlns:a16="http://schemas.microsoft.com/office/drawing/2014/main" id="{973BE6FE-8288-3745-87CD-D6E6AB4ECB8B}"/>
              </a:ext>
            </a:extLst>
          </p:cNvPr>
          <p:cNvPicPr>
            <a:picLocks noGrp="1" noChangeAspect="1"/>
          </p:cNvPicPr>
          <p:nvPr>
            <p:ph type="pic" idx="1"/>
          </p:nvPr>
        </p:nvPicPr>
        <p:blipFill>
          <a:blip r:embed="rId2"/>
          <a:srcRect l="18770" r="18770"/>
          <a:stretch>
            <a:fillRect/>
          </a:stretch>
        </p:blipFill>
        <p:spPr>
          <a:xfrm>
            <a:off x="0" y="0"/>
            <a:ext cx="6227805" cy="6858000"/>
          </a:xfrm>
        </p:spPr>
      </p:pic>
    </p:spTree>
    <p:extLst>
      <p:ext uri="{BB962C8B-B14F-4D97-AF65-F5344CB8AC3E}">
        <p14:creationId xmlns:p14="http://schemas.microsoft.com/office/powerpoint/2010/main" val="332517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DEECDE-E16F-9345-9080-6CD00B4C8420}"/>
              </a:ext>
            </a:extLst>
          </p:cNvPr>
          <p:cNvSpPr>
            <a:spLocks noGrp="1"/>
          </p:cNvSpPr>
          <p:nvPr>
            <p:ph type="title"/>
          </p:nvPr>
        </p:nvSpPr>
        <p:spPr/>
        <p:txBody>
          <a:bodyPr>
            <a:noAutofit/>
          </a:bodyPr>
          <a:lstStyle/>
          <a:p>
            <a:r>
              <a:rPr lang="en-US" sz="3200" dirty="0"/>
              <a:t>Proportion of Farm Operators by Age Group, Canada, 2011 to 2016</a:t>
            </a:r>
            <a:br>
              <a:rPr lang="en-US" sz="3200" dirty="0"/>
            </a:br>
            <a:r>
              <a:rPr lang="en-US" sz="2000" dirty="0"/>
              <a:t>Source: Census of Canada, 2016</a:t>
            </a:r>
            <a:endParaRPr lang="en-US" sz="3200" dirty="0"/>
          </a:p>
        </p:txBody>
      </p:sp>
      <p:pic>
        <p:nvPicPr>
          <p:cNvPr id="9" name="Content Placeholder 8">
            <a:extLst>
              <a:ext uri="{FF2B5EF4-FFF2-40B4-BE49-F238E27FC236}">
                <a16:creationId xmlns:a16="http://schemas.microsoft.com/office/drawing/2014/main" id="{02D16155-A4D8-AF48-BB78-626842BA5574}"/>
              </a:ext>
            </a:extLst>
          </p:cNvPr>
          <p:cNvPicPr>
            <a:picLocks noGrp="1" noChangeAspect="1"/>
          </p:cNvPicPr>
          <p:nvPr>
            <p:ph idx="1"/>
          </p:nvPr>
        </p:nvPicPr>
        <p:blipFill>
          <a:blip r:embed="rId2"/>
          <a:stretch>
            <a:fillRect/>
          </a:stretch>
        </p:blipFill>
        <p:spPr>
          <a:xfrm>
            <a:off x="226812" y="2793441"/>
            <a:ext cx="8736594" cy="2190541"/>
          </a:xfrm>
        </p:spPr>
      </p:pic>
      <p:sp>
        <p:nvSpPr>
          <p:cNvPr id="5" name="Slide Number Placeholder 4">
            <a:extLst>
              <a:ext uri="{FF2B5EF4-FFF2-40B4-BE49-F238E27FC236}">
                <a16:creationId xmlns:a16="http://schemas.microsoft.com/office/drawing/2014/main" id="{9C76BE50-FEB0-C84E-9207-E12EC6CBC9AC}"/>
              </a:ext>
            </a:extLst>
          </p:cNvPr>
          <p:cNvSpPr>
            <a:spLocks noGrp="1"/>
          </p:cNvSpPr>
          <p:nvPr>
            <p:ph type="sldNum" sz="quarter" idx="12"/>
          </p:nvPr>
        </p:nvSpPr>
        <p:spPr/>
        <p:txBody>
          <a:bodyPr/>
          <a:lstStyle/>
          <a:p>
            <a:fld id="{6B3497D1-3105-D446-A163-34377DBEF3D7}" type="slidenum">
              <a:rPr lang="en-US" smtClean="0"/>
              <a:t>7</a:t>
            </a:fld>
            <a:endParaRPr lang="en-US"/>
          </a:p>
        </p:txBody>
      </p:sp>
    </p:spTree>
    <p:extLst>
      <p:ext uri="{BB962C8B-B14F-4D97-AF65-F5344CB8AC3E}">
        <p14:creationId xmlns:p14="http://schemas.microsoft.com/office/powerpoint/2010/main" val="299694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E537-759D-124F-B673-9BD2ED4F5058}"/>
              </a:ext>
            </a:extLst>
          </p:cNvPr>
          <p:cNvSpPr>
            <a:spLocks noGrp="1"/>
          </p:cNvSpPr>
          <p:nvPr>
            <p:ph type="title"/>
          </p:nvPr>
        </p:nvSpPr>
        <p:spPr/>
        <p:txBody>
          <a:bodyPr/>
          <a:lstStyle/>
          <a:p>
            <a:r>
              <a:rPr lang="en-US" dirty="0"/>
              <a:t>Problems in the Culinary System</a:t>
            </a:r>
          </a:p>
        </p:txBody>
      </p:sp>
      <p:sp>
        <p:nvSpPr>
          <p:cNvPr id="3" name="Content Placeholder 2">
            <a:extLst>
              <a:ext uri="{FF2B5EF4-FFF2-40B4-BE49-F238E27FC236}">
                <a16:creationId xmlns:a16="http://schemas.microsoft.com/office/drawing/2014/main" id="{5D4163FF-2924-F645-BC06-7687F21D3E9F}"/>
              </a:ext>
            </a:extLst>
          </p:cNvPr>
          <p:cNvSpPr>
            <a:spLocks noGrp="1"/>
          </p:cNvSpPr>
          <p:nvPr>
            <p:ph idx="1"/>
          </p:nvPr>
        </p:nvSpPr>
        <p:spPr/>
        <p:txBody>
          <a:bodyPr/>
          <a:lstStyle/>
          <a:p>
            <a:r>
              <a:rPr lang="en-US" dirty="0"/>
              <a:t>Health issues </a:t>
            </a:r>
          </a:p>
          <a:p>
            <a:r>
              <a:rPr lang="en-US" dirty="0"/>
              <a:t>Food is inexpensive – 12% of family income on average</a:t>
            </a:r>
          </a:p>
        </p:txBody>
      </p:sp>
      <p:sp>
        <p:nvSpPr>
          <p:cNvPr id="4" name="Slide Number Placeholder 3">
            <a:extLst>
              <a:ext uri="{FF2B5EF4-FFF2-40B4-BE49-F238E27FC236}">
                <a16:creationId xmlns:a16="http://schemas.microsoft.com/office/drawing/2014/main" id="{E4C5CA82-8BDB-7B49-B231-130E4A96B276}"/>
              </a:ext>
            </a:extLst>
          </p:cNvPr>
          <p:cNvSpPr>
            <a:spLocks noGrp="1"/>
          </p:cNvSpPr>
          <p:nvPr>
            <p:ph type="sldNum" sz="quarter" idx="12"/>
          </p:nvPr>
        </p:nvSpPr>
        <p:spPr/>
        <p:txBody>
          <a:bodyPr/>
          <a:lstStyle/>
          <a:p>
            <a:fld id="{6B3497D1-3105-D446-A163-34377DBEF3D7}" type="slidenum">
              <a:rPr lang="en-US" smtClean="0"/>
              <a:t>8</a:t>
            </a:fld>
            <a:endParaRPr lang="en-US"/>
          </a:p>
        </p:txBody>
      </p:sp>
    </p:spTree>
    <p:extLst>
      <p:ext uri="{BB962C8B-B14F-4D97-AF65-F5344CB8AC3E}">
        <p14:creationId xmlns:p14="http://schemas.microsoft.com/office/powerpoint/2010/main" val="372019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78E5-0B46-C842-8AAE-25A678D00014}"/>
              </a:ext>
            </a:extLst>
          </p:cNvPr>
          <p:cNvSpPr>
            <a:spLocks noGrp="1"/>
          </p:cNvSpPr>
          <p:nvPr>
            <p:ph type="title"/>
          </p:nvPr>
        </p:nvSpPr>
        <p:spPr/>
        <p:txBody>
          <a:bodyPr/>
          <a:lstStyle/>
          <a:p>
            <a:r>
              <a:rPr lang="en-US" altLang="en-US" dirty="0"/>
              <a:t>III. Food Sovereignty in Canada?</a:t>
            </a:r>
          </a:p>
        </p:txBody>
      </p:sp>
      <p:sp>
        <p:nvSpPr>
          <p:cNvPr id="3" name="Content Placeholder 2">
            <a:extLst>
              <a:ext uri="{FF2B5EF4-FFF2-40B4-BE49-F238E27FC236}">
                <a16:creationId xmlns:a16="http://schemas.microsoft.com/office/drawing/2014/main" id="{EE7FD652-47C0-9346-BDCA-66B49256B3ED}"/>
              </a:ext>
            </a:extLst>
          </p:cNvPr>
          <p:cNvSpPr>
            <a:spLocks noGrp="1"/>
          </p:cNvSpPr>
          <p:nvPr>
            <p:ph idx="1"/>
          </p:nvPr>
        </p:nvSpPr>
        <p:spPr/>
        <p:txBody>
          <a:bodyPr>
            <a:normAutofit/>
          </a:bodyPr>
          <a:lstStyle/>
          <a:p>
            <a:pPr marL="0" indent="0">
              <a:buNone/>
            </a:pPr>
            <a:r>
              <a:rPr lang="en-US" dirty="0"/>
              <a:t>How is food sovereignty a response to this situation?</a:t>
            </a:r>
          </a:p>
          <a:p>
            <a:r>
              <a:rPr lang="en-US" dirty="0"/>
              <a:t>“Food Sovereignty is the right of peoples to healthy and culturally appropriate food produced through ecologically sound and sustainable methods, and their right to define their own food and agriculture systems.” </a:t>
            </a:r>
          </a:p>
          <a:p>
            <a:r>
              <a:rPr lang="en-US" dirty="0"/>
              <a:t>World Food Conference, Rome, 1974</a:t>
            </a:r>
          </a:p>
          <a:p>
            <a:r>
              <a:rPr lang="en-US" dirty="0"/>
              <a:t>Community Food Organizations</a:t>
            </a:r>
          </a:p>
          <a:p>
            <a:pPr lvl="1"/>
            <a:r>
              <a:rPr lang="en-US" dirty="0"/>
              <a:t>Nanaimo Food Share</a:t>
            </a:r>
          </a:p>
          <a:p>
            <a:pPr lvl="1"/>
            <a:r>
              <a:rPr lang="en-US" dirty="0"/>
              <a:t>Edmonton Food Policy Council (1988)</a:t>
            </a:r>
          </a:p>
          <a:p>
            <a:pPr lvl="1"/>
            <a:r>
              <a:rPr lang="en-US" dirty="0"/>
              <a:t>Toronto Food Policy Council (1990)</a:t>
            </a:r>
          </a:p>
          <a:p>
            <a:r>
              <a:rPr lang="en-US" dirty="0"/>
              <a:t>Community food security, end of 1990s</a:t>
            </a:r>
          </a:p>
        </p:txBody>
      </p:sp>
      <p:sp>
        <p:nvSpPr>
          <p:cNvPr id="4" name="Slide Number Placeholder 3">
            <a:extLst>
              <a:ext uri="{FF2B5EF4-FFF2-40B4-BE49-F238E27FC236}">
                <a16:creationId xmlns:a16="http://schemas.microsoft.com/office/drawing/2014/main" id="{F880C6BD-57F9-0F43-8731-8B1799EAF72E}"/>
              </a:ext>
            </a:extLst>
          </p:cNvPr>
          <p:cNvSpPr>
            <a:spLocks noGrp="1"/>
          </p:cNvSpPr>
          <p:nvPr>
            <p:ph type="sldNum" sz="quarter" idx="12"/>
          </p:nvPr>
        </p:nvSpPr>
        <p:spPr/>
        <p:txBody>
          <a:bodyPr/>
          <a:lstStyle/>
          <a:p>
            <a:fld id="{6B3497D1-3105-D446-A163-34377DBEF3D7}" type="slidenum">
              <a:rPr lang="en-US" smtClean="0"/>
              <a:t>9</a:t>
            </a:fld>
            <a:endParaRPr lang="en-US"/>
          </a:p>
        </p:txBody>
      </p:sp>
    </p:spTree>
    <p:extLst>
      <p:ext uri="{BB962C8B-B14F-4D97-AF65-F5344CB8AC3E}">
        <p14:creationId xmlns:p14="http://schemas.microsoft.com/office/powerpoint/2010/main" val="381260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{ACCEDECA-DD26-BF43-A9E6-3964167E6FE1}tf10001070</Template>
  <TotalTime>353</TotalTime>
  <Words>468</Words>
  <Application>Microsoft Macintosh PowerPoint</Application>
  <PresentationFormat>On-screen Show (4:3)</PresentationFormat>
  <Paragraphs>72</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ＭＳ Ｐゴシック</vt:lpstr>
      <vt:lpstr>Arial</vt:lpstr>
      <vt:lpstr>Calibri</vt:lpstr>
      <vt:lpstr>Rockwell</vt:lpstr>
      <vt:lpstr>Rockwell Condensed</vt:lpstr>
      <vt:lpstr>Rockwell Extra Bold</vt:lpstr>
      <vt:lpstr>Wingdings</vt:lpstr>
      <vt:lpstr>Wood Type</vt:lpstr>
      <vt:lpstr>The Food Landscape Today</vt:lpstr>
      <vt:lpstr>II. Where Are We Now?  </vt:lpstr>
      <vt:lpstr>II. Where Are We Now? </vt:lpstr>
      <vt:lpstr>Problems in the Culinary System</vt:lpstr>
      <vt:lpstr>Total Number of Agricultural Operations,  Canada, 1961 to 2016 Source: Census of Canada, 2016</vt:lpstr>
      <vt:lpstr>Total Farm Area and Cropland Area, Canada, 1921-2016</vt:lpstr>
      <vt:lpstr>Proportion of Farm Operators by Age Group, Canada, 2011 to 2016 Source: Census of Canada, 2016</vt:lpstr>
      <vt:lpstr>Problems in the Culinary System</vt:lpstr>
      <vt:lpstr>III. Food Sovereignty in Canada?</vt:lpstr>
      <vt:lpstr>III. Food Sovereignty in Canada?</vt:lpstr>
      <vt:lpstr>III. Food Sovereignty in Canada?</vt:lpstr>
      <vt:lpstr>III. What Can History Tell Us About Why We Are Here?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Food Landscape Today</dc:title>
  <dc:creator>Microsoft Office User</dc:creator>
  <cp:lastModifiedBy>Microsoft Office User</cp:lastModifiedBy>
  <cp:revision>23</cp:revision>
  <cp:lastPrinted>2019-04-04T13:51:17Z</cp:lastPrinted>
  <dcterms:created xsi:type="dcterms:W3CDTF">2019-04-03T16:18:47Z</dcterms:created>
  <dcterms:modified xsi:type="dcterms:W3CDTF">2019-04-04T14:37:20Z</dcterms:modified>
</cp:coreProperties>
</file>